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6" r:id="rId2"/>
    <p:sldId id="308" r:id="rId3"/>
    <p:sldId id="316" r:id="rId4"/>
    <p:sldId id="317" r:id="rId5"/>
    <p:sldId id="313" r:id="rId6"/>
    <p:sldId id="261" r:id="rId7"/>
    <p:sldId id="314" r:id="rId8"/>
    <p:sldId id="315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CE"/>
    <a:srgbClr val="002F70"/>
    <a:srgbClr val="575756"/>
    <a:srgbClr val="0084CB"/>
    <a:srgbClr val="003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418EC6-199F-465B-89BC-3F1742CA6BE8}" v="102" dt="2023-06-19T19:29:55.226"/>
    <p1510:client id="{8B3E4426-C893-4E6B-AE4E-48C3BA89123B}" v="10" dt="2023-06-27T13:23:44.056"/>
    <p1510:client id="{A3DC513C-1DF6-4EEC-B44C-EC130F22EC1F}" v="26" dt="2023-06-19T20:15:19.720"/>
    <p1510:client id="{AC587F79-A101-46B5-892A-061EA86517DF}" v="43" dt="2023-06-27T16:46:32.450"/>
    <p1510:client id="{D0D31893-48FF-4D04-81BF-5DD2D04AFB09}" v="4" dt="2023-06-27T14:14:17.245"/>
    <p1510:client id="{D8C872C7-B3B9-4946-95A4-C580D0486B0F}" v="88" dt="2023-06-19T20:12:20.1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54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DB90FD27-7339-9801-D81F-FC0E10AF6D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29319D8-3909-7EBE-C8C4-44D97C2CDC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7C960-07C1-4F49-87C0-115DCB59464C}" type="datetimeFigureOut">
              <a:rPr lang="pt-BR" smtClean="0"/>
              <a:t>27/06/2023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6BC3EA0-AC1D-CDC8-8F4F-717C49E53E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4FC614E-7D2F-5407-2EF5-5D8C618EEC2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76241-99FE-45A4-9DA2-0CC0C4863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403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DC38A-BD73-426E-8D4B-BB0EC6A6B68F}" type="datetimeFigureOut">
              <a:rPr lang="pt-BR" smtClean="0"/>
              <a:t>27/06/2023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E3C1E-A732-4D7F-95B4-18AFDD02CE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83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42B6-973E-495F-B924-42FF977CA7BD}" type="datetimeFigureOut">
              <a:rPr lang="pt-BR" smtClean="0"/>
              <a:t>27/06/2023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AAFE-4233-473C-83DB-CB15BA26A8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035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42B6-973E-495F-B924-42FF977CA7BD}" type="datetimeFigureOut">
              <a:rPr lang="pt-BR" smtClean="0"/>
              <a:t>27/06/2023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AAFE-4233-473C-83DB-CB15BA26A8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67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42B6-973E-495F-B924-42FF977CA7BD}" type="datetimeFigureOut">
              <a:rPr lang="pt-BR" smtClean="0"/>
              <a:t>27/06/2023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AAFE-4233-473C-83DB-CB15BA26A8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19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42B6-973E-495F-B924-42FF977CA7BD}" type="datetimeFigureOut">
              <a:rPr lang="pt-BR" smtClean="0"/>
              <a:t>27/06/2023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AAFE-4233-473C-83DB-CB15BA26A8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39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42B6-973E-495F-B924-42FF977CA7BD}" type="datetimeFigureOut">
              <a:rPr lang="pt-BR" smtClean="0"/>
              <a:t>27/06/2023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AAFE-4233-473C-83DB-CB15BA26A8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09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42B6-973E-495F-B924-42FF977CA7BD}" type="datetimeFigureOut">
              <a:rPr lang="pt-BR" smtClean="0"/>
              <a:t>27/06/2023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AAFE-4233-473C-83DB-CB15BA26A8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9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42B6-973E-495F-B924-42FF977CA7BD}" type="datetimeFigureOut">
              <a:rPr lang="pt-BR" smtClean="0"/>
              <a:t>27/06/2023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AAFE-4233-473C-83DB-CB15BA26A8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53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42B6-973E-495F-B924-42FF977CA7BD}" type="datetimeFigureOut">
              <a:rPr lang="pt-BR" smtClean="0"/>
              <a:t>27/06/2023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AAFE-4233-473C-83DB-CB15BA26A8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133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42B6-973E-495F-B924-42FF977CA7BD}" type="datetimeFigureOut">
              <a:rPr lang="pt-BR" smtClean="0"/>
              <a:t>27/06/2023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AAFE-4233-473C-83DB-CB15BA26A8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64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42B6-973E-495F-B924-42FF977CA7BD}" type="datetimeFigureOut">
              <a:rPr lang="pt-BR" smtClean="0"/>
              <a:t>27/06/2023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AAFE-4233-473C-83DB-CB15BA26A8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89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42B6-973E-495F-B924-42FF977CA7BD}" type="datetimeFigureOut">
              <a:rPr lang="pt-BR" smtClean="0"/>
              <a:t>27/06/2023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AAFE-4233-473C-83DB-CB15BA26A8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163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C42B6-973E-495F-B924-42FF977CA7BD}" type="datetimeFigureOut">
              <a:rPr lang="pt-BR" smtClean="0"/>
              <a:t>27/06/2023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FAAFE-4233-473C-83DB-CB15BA26A8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43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esearch.net@fgv.b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8" name="Picture 4" descr="https://lh3.googleusercontent.com/pw/AM-JKLWXBf1quf9wwgqRQgpN6amqUh-zz0XVau7XxIXJ5otMkwR3tO5OynspjDzCaRI84HB7QzIXkTbL4H8J42HLkthweRwrOUj03S7lHrUpE_vqmDAtitldy8oBm2mcgm2B29y--xzWGbRawpaVtUV5J6-M=w986-h657-n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602"/>
          <a:stretch/>
        </p:blipFill>
        <p:spPr bwMode="auto">
          <a:xfrm>
            <a:off x="2336861" y="-566289"/>
            <a:ext cx="9788877" cy="877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 rot="10800000">
            <a:off x="2336860" y="-566291"/>
            <a:ext cx="9855140" cy="8776025"/>
          </a:xfrm>
          <a:prstGeom prst="rect">
            <a:avLst/>
          </a:prstGeom>
          <a:gradFill flip="none" rotWithShape="1">
            <a:gsLst>
              <a:gs pos="0">
                <a:srgbClr val="0084CB">
                  <a:alpha val="70000"/>
                </a:srgbClr>
              </a:gs>
              <a:gs pos="100000">
                <a:srgbClr val="002F7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 rot="2127291">
            <a:off x="-984771" y="1657712"/>
            <a:ext cx="9589414" cy="5652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 rot="18397573">
            <a:off x="-1914389" y="174326"/>
            <a:ext cx="4569312" cy="2318515"/>
          </a:xfrm>
          <a:prstGeom prst="rect">
            <a:avLst/>
          </a:prstGeom>
          <a:solidFill>
            <a:srgbClr val="008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7584473" y="3718456"/>
            <a:ext cx="4607527" cy="3302830"/>
          </a:xfrm>
          <a:prstGeom prst="rect">
            <a:avLst/>
          </a:prstGeom>
          <a:solidFill>
            <a:srgbClr val="008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ubtítulo 2"/>
          <p:cNvSpPr txBox="1">
            <a:spLocks/>
          </p:cNvSpPr>
          <p:nvPr/>
        </p:nvSpPr>
        <p:spPr>
          <a:xfrm>
            <a:off x="6290292" y="4869079"/>
            <a:ext cx="5611604" cy="15037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1800" b="1" dirty="0">
                <a:solidFill>
                  <a:schemeClr val="bg1"/>
                </a:solidFill>
              </a:rPr>
              <a:t>Principal Investigador (PI)</a:t>
            </a:r>
            <a:endParaRPr lang="pt-BR" sz="1800" b="1" dirty="0">
              <a:solidFill>
                <a:schemeClr val="bg1"/>
              </a:solidFill>
              <a:ea typeface="Calibri"/>
              <a:cs typeface="Calibri"/>
            </a:endParaRPr>
          </a:p>
          <a:p>
            <a:pPr marL="0" indent="0" algn="r">
              <a:buNone/>
            </a:pPr>
            <a:r>
              <a:rPr lang="pt-BR" sz="1600" dirty="0">
                <a:solidFill>
                  <a:schemeClr val="bg1"/>
                </a:solidFill>
              </a:rPr>
              <a:t>NAME</a:t>
            </a:r>
            <a:br>
              <a:rPr lang="pt-BR" sz="1600" b="1" dirty="0">
                <a:solidFill>
                  <a:schemeClr val="bg1"/>
                </a:solidFill>
              </a:rPr>
            </a:br>
            <a:r>
              <a:rPr lang="pt-BR" sz="1600" dirty="0">
                <a:solidFill>
                  <a:schemeClr val="bg1"/>
                </a:solidFill>
              </a:rPr>
              <a:t>(E-MAIL)</a:t>
            </a:r>
          </a:p>
          <a:p>
            <a:pPr marL="0" indent="0" algn="r">
              <a:buNone/>
            </a:pP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649972" y="3946568"/>
            <a:ext cx="6060473" cy="537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t-BR" sz="3200" b="1" dirty="0">
                <a:solidFill>
                  <a:srgbClr val="575756"/>
                </a:solidFill>
                <a:latin typeface="+mn-lt"/>
              </a:rPr>
              <a:t>Project </a:t>
            </a:r>
            <a:r>
              <a:rPr lang="pt-BR" sz="3200" b="1" dirty="0" err="1">
                <a:solidFill>
                  <a:srgbClr val="575756"/>
                </a:solidFill>
                <a:latin typeface="+mn-lt"/>
              </a:rPr>
              <a:t>title</a:t>
            </a:r>
            <a:endParaRPr lang="pt-BR" sz="3200" b="1" dirty="0">
              <a:solidFill>
                <a:srgbClr val="575756"/>
              </a:solidFill>
              <a:latin typeface="+mn-lt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170827" y="4751482"/>
            <a:ext cx="7477403" cy="11746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pt-BR" sz="2000" b="1" dirty="0">
                <a:solidFill>
                  <a:srgbClr val="575756"/>
                </a:solidFill>
                <a:latin typeface="Calibri"/>
                <a:cs typeface="Segoe UI"/>
              </a:rPr>
              <a:t>INSTITUTION/DEPARTMENT/SCHOOL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6B9454E-172C-8692-95D3-01641AB9DB0E}"/>
              </a:ext>
            </a:extLst>
          </p:cNvPr>
          <p:cNvSpPr txBox="1"/>
          <p:nvPr/>
        </p:nvSpPr>
        <p:spPr>
          <a:xfrm>
            <a:off x="2496175" y="2505558"/>
            <a:ext cx="2389522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sz="2800" dirty="0"/>
              <a:t>INSTITUTION </a:t>
            </a:r>
            <a:endParaRPr lang="pt-BR"/>
          </a:p>
          <a:p>
            <a:pPr algn="ctr"/>
            <a:r>
              <a:rPr lang="pt-BR" sz="2800" dirty="0"/>
              <a:t>LOGO</a:t>
            </a:r>
            <a:endParaRPr lang="pt-BR" sz="2800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5A8736-0BDE-7EF7-E123-07A13968EA90}"/>
              </a:ext>
            </a:extLst>
          </p:cNvPr>
          <p:cNvSpPr txBox="1"/>
          <p:nvPr/>
        </p:nvSpPr>
        <p:spPr>
          <a:xfrm>
            <a:off x="6390794" y="283421"/>
            <a:ext cx="51512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VII SYMPOSIUM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</a:rPr>
              <a:t>OF RESEARCH AT FGV</a:t>
            </a:r>
            <a:endParaRPr lang="pt-BR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87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 txBox="1">
            <a:spLocks/>
          </p:cNvSpPr>
          <p:nvPr/>
        </p:nvSpPr>
        <p:spPr>
          <a:xfrm>
            <a:off x="455716" y="500062"/>
            <a:ext cx="7510531" cy="1986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Calibri"/>
              </a:rPr>
              <a:t>DESCRIPTION OF THE INSTITUTION/LINE OF RESEARCH</a:t>
            </a:r>
          </a:p>
        </p:txBody>
      </p:sp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455716" y="2017506"/>
            <a:ext cx="8038827" cy="411741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70000"/>
              </a:lnSpc>
              <a:buNone/>
            </a:pP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Lorem ipsum dolor sit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amet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consectetur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adipiscing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elit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Etiam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eget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ligula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eu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lectus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lobortis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condimentum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Aliquam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nonummy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auctor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massa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Pellentesque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habitant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morbi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tristique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senectus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et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netus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et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malesuada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fames ac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turpis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egestas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Nulla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at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risus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Quisque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purus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magna, auctor et,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sagittis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ac,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posuere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eu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lectus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. Nam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mattis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felis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ut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adipiscing</a:t>
            </a:r>
            <a:endParaRPr lang="en-US" sz="2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76F0F0A-A4C2-8875-3219-20E89B420AD3}"/>
              </a:ext>
            </a:extLst>
          </p:cNvPr>
          <p:cNvSpPr/>
          <p:nvPr/>
        </p:nvSpPr>
        <p:spPr>
          <a:xfrm rot="20775669">
            <a:off x="8563561" y="-692399"/>
            <a:ext cx="5327334" cy="2414687"/>
          </a:xfrm>
          <a:prstGeom prst="rect">
            <a:avLst/>
          </a:prstGeom>
          <a:solidFill>
            <a:srgbClr val="008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2597E75-AD80-6CD5-02A1-D5AE72AF2BF5}"/>
              </a:ext>
            </a:extLst>
          </p:cNvPr>
          <p:cNvSpPr/>
          <p:nvPr/>
        </p:nvSpPr>
        <p:spPr>
          <a:xfrm>
            <a:off x="7966247" y="-297605"/>
            <a:ext cx="5087815" cy="2136716"/>
          </a:xfrm>
          <a:prstGeom prst="rect">
            <a:avLst/>
          </a:prstGeom>
          <a:gradFill flip="none" rotWithShape="1">
            <a:gsLst>
              <a:gs pos="0">
                <a:srgbClr val="0084CB">
                  <a:alpha val="70000"/>
                </a:srgbClr>
              </a:gs>
              <a:gs pos="100000">
                <a:srgbClr val="002F7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DC267AB-BC92-6393-AB78-B2982354EC0A}"/>
              </a:ext>
            </a:extLst>
          </p:cNvPr>
          <p:cNvSpPr txBox="1">
            <a:spLocks/>
          </p:cNvSpPr>
          <p:nvPr/>
        </p:nvSpPr>
        <p:spPr>
          <a:xfrm>
            <a:off x="8589818" y="91390"/>
            <a:ext cx="36021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bg1"/>
                </a:solidFill>
                <a:latin typeface="+mn-lt"/>
              </a:rPr>
              <a:t>DESCRIPTION OF THE INSTITUTION/LINE OF RESEARCH</a:t>
            </a:r>
            <a:endParaRPr lang="pt-BR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6DD0AAA-6CF7-D475-EDB7-0EAC2CAA6BF1}"/>
              </a:ext>
            </a:extLst>
          </p:cNvPr>
          <p:cNvSpPr txBox="1"/>
          <p:nvPr/>
        </p:nvSpPr>
        <p:spPr>
          <a:xfrm>
            <a:off x="8353032" y="6488668"/>
            <a:ext cx="4041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b="1" dirty="0">
                <a:solidFill>
                  <a:srgbClr val="008BCE"/>
                </a:solidFill>
              </a:rPr>
              <a:t>VII SYMPOSIUM OF RESEARCH AT FGV</a:t>
            </a:r>
          </a:p>
        </p:txBody>
      </p:sp>
    </p:spTree>
    <p:extLst>
      <p:ext uri="{BB962C8B-B14F-4D97-AF65-F5344CB8AC3E}">
        <p14:creationId xmlns:p14="http://schemas.microsoft.com/office/powerpoint/2010/main" val="179712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668600" y="2951166"/>
            <a:ext cx="10213005" cy="261484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err="1">
                <a:solidFill>
                  <a:srgbClr val="575756"/>
                </a:solidFill>
              </a:rPr>
              <a:t>Lorem</a:t>
            </a:r>
            <a:r>
              <a:rPr lang="pt-BR" sz="2000">
                <a:solidFill>
                  <a:srgbClr val="575756"/>
                </a:solidFill>
              </a:rPr>
              <a:t> ipsum </a:t>
            </a:r>
            <a:r>
              <a:rPr lang="pt-BR" sz="2000" err="1">
                <a:solidFill>
                  <a:srgbClr val="575756"/>
                </a:solidFill>
              </a:rPr>
              <a:t>dolor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sit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amet</a:t>
            </a:r>
            <a:r>
              <a:rPr lang="pt-BR" sz="2000">
                <a:solidFill>
                  <a:srgbClr val="575756"/>
                </a:solidFill>
              </a:rPr>
              <a:t>, </a:t>
            </a:r>
            <a:r>
              <a:rPr lang="pt-BR" sz="2000" err="1">
                <a:solidFill>
                  <a:srgbClr val="575756"/>
                </a:solidFill>
              </a:rPr>
              <a:t>consectetur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adipiscing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elit</a:t>
            </a:r>
            <a:r>
              <a:rPr lang="pt-BR" sz="2000">
                <a:solidFill>
                  <a:srgbClr val="575756"/>
                </a:solidFill>
              </a:rPr>
              <a:t>. </a:t>
            </a:r>
            <a:r>
              <a:rPr lang="pt-BR" sz="2000" err="1">
                <a:solidFill>
                  <a:srgbClr val="575756"/>
                </a:solidFill>
              </a:rPr>
              <a:t>Etiam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eget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ligula</a:t>
            </a:r>
            <a:r>
              <a:rPr lang="pt-BR" sz="2000">
                <a:solidFill>
                  <a:srgbClr val="575756"/>
                </a:solidFill>
              </a:rPr>
              <a:t> eu </a:t>
            </a:r>
            <a:r>
              <a:rPr lang="pt-BR" sz="2000" err="1">
                <a:solidFill>
                  <a:srgbClr val="575756"/>
                </a:solidFill>
              </a:rPr>
              <a:t>lectus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lobortis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condimentum</a:t>
            </a:r>
            <a:r>
              <a:rPr lang="pt-BR" sz="2000">
                <a:solidFill>
                  <a:srgbClr val="575756"/>
                </a:solidFill>
              </a:rPr>
              <a:t>. </a:t>
            </a:r>
            <a:r>
              <a:rPr lang="pt-BR" sz="2000" err="1">
                <a:solidFill>
                  <a:srgbClr val="575756"/>
                </a:solidFill>
              </a:rPr>
              <a:t>Aliquam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nonummy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auctor</a:t>
            </a:r>
            <a:r>
              <a:rPr lang="pt-BR" sz="2000">
                <a:solidFill>
                  <a:srgbClr val="575756"/>
                </a:solidFill>
              </a:rPr>
              <a:t> massa. </a:t>
            </a:r>
            <a:r>
              <a:rPr lang="pt-BR" sz="2000" err="1">
                <a:solidFill>
                  <a:srgbClr val="575756"/>
                </a:solidFill>
              </a:rPr>
              <a:t>Pellentesque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habitant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morbi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tristique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senectus</a:t>
            </a:r>
            <a:r>
              <a:rPr lang="pt-BR" sz="2000">
                <a:solidFill>
                  <a:srgbClr val="575756"/>
                </a:solidFill>
              </a:rPr>
              <a:t> et </a:t>
            </a:r>
            <a:r>
              <a:rPr lang="pt-BR" sz="2000" err="1">
                <a:solidFill>
                  <a:srgbClr val="575756"/>
                </a:solidFill>
              </a:rPr>
              <a:t>netus</a:t>
            </a:r>
            <a:r>
              <a:rPr lang="pt-BR" sz="2000">
                <a:solidFill>
                  <a:srgbClr val="575756"/>
                </a:solidFill>
              </a:rPr>
              <a:t> et </a:t>
            </a:r>
            <a:r>
              <a:rPr lang="pt-BR" sz="2000" err="1">
                <a:solidFill>
                  <a:srgbClr val="575756"/>
                </a:solidFill>
              </a:rPr>
              <a:t>malesuada</a:t>
            </a:r>
            <a:r>
              <a:rPr lang="pt-BR" sz="2000">
                <a:solidFill>
                  <a:srgbClr val="575756"/>
                </a:solidFill>
              </a:rPr>
              <a:t> fames ac </a:t>
            </a:r>
            <a:r>
              <a:rPr lang="pt-BR" sz="2000" err="1">
                <a:solidFill>
                  <a:srgbClr val="575756"/>
                </a:solidFill>
              </a:rPr>
              <a:t>turpis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egestas</a:t>
            </a:r>
            <a:r>
              <a:rPr lang="pt-BR" sz="2000">
                <a:solidFill>
                  <a:srgbClr val="575756"/>
                </a:solidFill>
              </a:rPr>
              <a:t>. </a:t>
            </a:r>
            <a:r>
              <a:rPr lang="pt-BR" sz="2000" err="1">
                <a:solidFill>
                  <a:srgbClr val="575756"/>
                </a:solidFill>
              </a:rPr>
              <a:t>Nulla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at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risus</a:t>
            </a:r>
            <a:r>
              <a:rPr lang="pt-BR" sz="2000">
                <a:solidFill>
                  <a:srgbClr val="575756"/>
                </a:solidFill>
              </a:rPr>
              <a:t>. </a:t>
            </a:r>
            <a:r>
              <a:rPr lang="pt-BR" sz="2000" err="1">
                <a:solidFill>
                  <a:srgbClr val="575756"/>
                </a:solidFill>
              </a:rPr>
              <a:t>Quisque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purus</a:t>
            </a:r>
            <a:r>
              <a:rPr lang="pt-BR" sz="2000">
                <a:solidFill>
                  <a:srgbClr val="575756"/>
                </a:solidFill>
              </a:rPr>
              <a:t> magna, </a:t>
            </a:r>
            <a:r>
              <a:rPr lang="pt-BR" sz="2000" err="1">
                <a:solidFill>
                  <a:srgbClr val="575756"/>
                </a:solidFill>
              </a:rPr>
              <a:t>auctor</a:t>
            </a:r>
            <a:r>
              <a:rPr lang="pt-BR" sz="2000">
                <a:solidFill>
                  <a:srgbClr val="575756"/>
                </a:solidFill>
              </a:rPr>
              <a:t> et, </a:t>
            </a:r>
            <a:r>
              <a:rPr lang="pt-BR" sz="2000" err="1">
                <a:solidFill>
                  <a:srgbClr val="575756"/>
                </a:solidFill>
              </a:rPr>
              <a:t>sagittis</a:t>
            </a:r>
            <a:r>
              <a:rPr lang="pt-BR" sz="2000">
                <a:solidFill>
                  <a:srgbClr val="575756"/>
                </a:solidFill>
              </a:rPr>
              <a:t> ac, </a:t>
            </a:r>
            <a:r>
              <a:rPr lang="pt-BR" sz="2000" err="1">
                <a:solidFill>
                  <a:srgbClr val="575756"/>
                </a:solidFill>
              </a:rPr>
              <a:t>posuere</a:t>
            </a:r>
            <a:r>
              <a:rPr lang="pt-BR" sz="2000">
                <a:solidFill>
                  <a:srgbClr val="575756"/>
                </a:solidFill>
              </a:rPr>
              <a:t> eu, </a:t>
            </a:r>
            <a:r>
              <a:rPr lang="pt-BR" sz="2000" err="1">
                <a:solidFill>
                  <a:srgbClr val="575756"/>
                </a:solidFill>
              </a:rPr>
              <a:t>lectus</a:t>
            </a:r>
            <a:r>
              <a:rPr lang="pt-BR" sz="2000">
                <a:solidFill>
                  <a:srgbClr val="575756"/>
                </a:solidFill>
              </a:rPr>
              <a:t>. Nam </a:t>
            </a:r>
            <a:r>
              <a:rPr lang="pt-BR" sz="2000" err="1">
                <a:solidFill>
                  <a:srgbClr val="575756"/>
                </a:solidFill>
              </a:rPr>
              <a:t>mattis</a:t>
            </a:r>
            <a:r>
              <a:rPr lang="pt-BR" sz="2000">
                <a:solidFill>
                  <a:srgbClr val="575756"/>
                </a:solidFill>
              </a:rPr>
              <a:t>, </a:t>
            </a:r>
            <a:r>
              <a:rPr lang="pt-BR" sz="2000" err="1">
                <a:solidFill>
                  <a:srgbClr val="575756"/>
                </a:solidFill>
              </a:rPr>
              <a:t>felis</a:t>
            </a:r>
            <a:r>
              <a:rPr lang="pt-BR" sz="2000">
                <a:solidFill>
                  <a:srgbClr val="575756"/>
                </a:solidFill>
              </a:rPr>
              <a:t> ut </a:t>
            </a:r>
            <a:r>
              <a:rPr lang="pt-BR" sz="2000" err="1">
                <a:solidFill>
                  <a:srgbClr val="575756"/>
                </a:solidFill>
              </a:rPr>
              <a:t>adipiscing</a:t>
            </a:r>
            <a:endParaRPr lang="pt-BR" sz="2000" b="1">
              <a:solidFill>
                <a:srgbClr val="575756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145E28E-1325-90A8-93C3-8BF7310EA96D}"/>
              </a:ext>
            </a:extLst>
          </p:cNvPr>
          <p:cNvSpPr/>
          <p:nvPr/>
        </p:nvSpPr>
        <p:spPr>
          <a:xfrm rot="20775669">
            <a:off x="8563561" y="-692399"/>
            <a:ext cx="5327334" cy="2414687"/>
          </a:xfrm>
          <a:prstGeom prst="rect">
            <a:avLst/>
          </a:prstGeom>
          <a:solidFill>
            <a:srgbClr val="008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5B3CD90-C107-9217-828E-99B052FDD6E2}"/>
              </a:ext>
            </a:extLst>
          </p:cNvPr>
          <p:cNvSpPr/>
          <p:nvPr/>
        </p:nvSpPr>
        <p:spPr>
          <a:xfrm>
            <a:off x="7966247" y="-297605"/>
            <a:ext cx="5087815" cy="2136716"/>
          </a:xfrm>
          <a:prstGeom prst="rect">
            <a:avLst/>
          </a:prstGeom>
          <a:gradFill flip="none" rotWithShape="1">
            <a:gsLst>
              <a:gs pos="0">
                <a:srgbClr val="0084CB">
                  <a:alpha val="70000"/>
                </a:srgbClr>
              </a:gs>
              <a:gs pos="100000">
                <a:srgbClr val="002F7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57A0BB8-37E1-2828-6AC4-7939C6EA209C}"/>
              </a:ext>
            </a:extLst>
          </p:cNvPr>
          <p:cNvSpPr txBox="1">
            <a:spLocks/>
          </p:cNvSpPr>
          <p:nvPr/>
        </p:nvSpPr>
        <p:spPr>
          <a:xfrm>
            <a:off x="9158332" y="280287"/>
            <a:ext cx="36021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solidFill>
                  <a:schemeClr val="bg1"/>
                </a:solidFill>
                <a:latin typeface="+mn-lt"/>
              </a:rPr>
              <a:t>PROJECT</a:t>
            </a:r>
            <a:endParaRPr lang="pt-BR">
              <a:solidFill>
                <a:schemeClr val="bg1"/>
              </a:solidFill>
            </a:endParaRPr>
          </a:p>
          <a:p>
            <a:r>
              <a:rPr lang="pt-BR" sz="3200" b="1" dirty="0">
                <a:solidFill>
                  <a:schemeClr val="bg1"/>
                </a:solidFill>
                <a:latin typeface="+mn-lt"/>
              </a:rPr>
              <a:t>PROPOSAL </a:t>
            </a:r>
            <a:br>
              <a:rPr lang="pt-BR" sz="3200" b="1" dirty="0">
                <a:latin typeface="+mn-lt"/>
              </a:rPr>
            </a:br>
            <a:r>
              <a:rPr lang="pt-BR" sz="3200" b="1" dirty="0">
                <a:solidFill>
                  <a:schemeClr val="bg1"/>
                </a:solidFill>
                <a:latin typeface="+mn-lt"/>
              </a:rPr>
              <a:t>DESCRIPTION</a:t>
            </a:r>
            <a:endParaRPr lang="pt-BR">
              <a:solidFill>
                <a:schemeClr val="bg1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65B9FB3-34FD-9047-3BFB-4CC0BD0BDDC2}"/>
              </a:ext>
            </a:extLst>
          </p:cNvPr>
          <p:cNvSpPr txBox="1"/>
          <p:nvPr/>
        </p:nvSpPr>
        <p:spPr>
          <a:xfrm>
            <a:off x="708081" y="1686796"/>
            <a:ext cx="8285312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 b="1" dirty="0">
                <a:solidFill>
                  <a:schemeClr val="bg2">
                    <a:lumMod val="25000"/>
                  </a:schemeClr>
                </a:solidFill>
                <a:latin typeface="Calibri"/>
                <a:cs typeface="Calibri"/>
              </a:rPr>
              <a:t>PROJECT PROPOSAL DESCRIPTION</a:t>
            </a:r>
            <a:r>
              <a:rPr lang="pt-BR" sz="4000" dirty="0">
                <a:solidFill>
                  <a:srgbClr val="FF0000"/>
                </a:solidFill>
                <a:latin typeface="inherit"/>
                <a:ea typeface="Times New Roman" panose="02020603050405020304" pitchFamily="18" charset="0"/>
                <a:cs typeface="Courier New"/>
              </a:rPr>
              <a:t> </a:t>
            </a:r>
            <a:br>
              <a:rPr lang="pt-BR" sz="4000" dirty="0">
                <a:latin typeface="inherit"/>
                <a:ea typeface="Times New Roman" panose="02020603050405020304" pitchFamily="18" charset="0"/>
                <a:cs typeface="Courier New"/>
              </a:rPr>
            </a:br>
            <a:r>
              <a:rPr lang="pt-BR" sz="2000" dirty="0">
                <a:solidFill>
                  <a:srgbClr val="575756"/>
                </a:solidFill>
              </a:rPr>
              <a:t>(HIGHLIGHTING THE EXPECTED CONTRIBUTION FROM PARTNERS)</a:t>
            </a:r>
            <a:endParaRPr lang="en-US" sz="2000" dirty="0">
              <a:solidFill>
                <a:srgbClr val="575756"/>
              </a:solidFill>
              <a:cs typeface="Calibri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A6E19C1-A7F3-17FB-211E-EB6A03812974}"/>
              </a:ext>
            </a:extLst>
          </p:cNvPr>
          <p:cNvSpPr txBox="1"/>
          <p:nvPr/>
        </p:nvSpPr>
        <p:spPr>
          <a:xfrm>
            <a:off x="8353032" y="6488668"/>
            <a:ext cx="7058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1" dirty="0">
                <a:solidFill>
                  <a:srgbClr val="008BCE"/>
                </a:solidFill>
              </a:rPr>
              <a:t>VII SYMPOSIUM OF RESEARCH AT FGV</a:t>
            </a:r>
          </a:p>
        </p:txBody>
      </p:sp>
    </p:spTree>
    <p:extLst>
      <p:ext uri="{BB962C8B-B14F-4D97-AF65-F5344CB8AC3E}">
        <p14:creationId xmlns:p14="http://schemas.microsoft.com/office/powerpoint/2010/main" val="281204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668600" y="2951166"/>
            <a:ext cx="10213005" cy="261484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err="1">
                <a:solidFill>
                  <a:srgbClr val="575756"/>
                </a:solidFill>
              </a:rPr>
              <a:t>Lorem</a:t>
            </a:r>
            <a:r>
              <a:rPr lang="pt-BR" sz="2000">
                <a:solidFill>
                  <a:srgbClr val="575756"/>
                </a:solidFill>
              </a:rPr>
              <a:t> ipsum </a:t>
            </a:r>
            <a:r>
              <a:rPr lang="pt-BR" sz="2000" err="1">
                <a:solidFill>
                  <a:srgbClr val="575756"/>
                </a:solidFill>
              </a:rPr>
              <a:t>dolor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sit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amet</a:t>
            </a:r>
            <a:r>
              <a:rPr lang="pt-BR" sz="2000">
                <a:solidFill>
                  <a:srgbClr val="575756"/>
                </a:solidFill>
              </a:rPr>
              <a:t>, </a:t>
            </a:r>
            <a:r>
              <a:rPr lang="pt-BR" sz="2000" err="1">
                <a:solidFill>
                  <a:srgbClr val="575756"/>
                </a:solidFill>
              </a:rPr>
              <a:t>consectetur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adipiscing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elit</a:t>
            </a:r>
            <a:r>
              <a:rPr lang="pt-BR" sz="2000">
                <a:solidFill>
                  <a:srgbClr val="575756"/>
                </a:solidFill>
              </a:rPr>
              <a:t>. </a:t>
            </a:r>
            <a:r>
              <a:rPr lang="pt-BR" sz="2000" err="1">
                <a:solidFill>
                  <a:srgbClr val="575756"/>
                </a:solidFill>
              </a:rPr>
              <a:t>Etiam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eget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ligula</a:t>
            </a:r>
            <a:r>
              <a:rPr lang="pt-BR" sz="2000">
                <a:solidFill>
                  <a:srgbClr val="575756"/>
                </a:solidFill>
              </a:rPr>
              <a:t> eu </a:t>
            </a:r>
            <a:r>
              <a:rPr lang="pt-BR" sz="2000" err="1">
                <a:solidFill>
                  <a:srgbClr val="575756"/>
                </a:solidFill>
              </a:rPr>
              <a:t>lectus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lobortis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condimentum</a:t>
            </a:r>
            <a:r>
              <a:rPr lang="pt-BR" sz="2000">
                <a:solidFill>
                  <a:srgbClr val="575756"/>
                </a:solidFill>
              </a:rPr>
              <a:t>. </a:t>
            </a:r>
            <a:r>
              <a:rPr lang="pt-BR" sz="2000" err="1">
                <a:solidFill>
                  <a:srgbClr val="575756"/>
                </a:solidFill>
              </a:rPr>
              <a:t>Aliquam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nonummy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auctor</a:t>
            </a:r>
            <a:r>
              <a:rPr lang="pt-BR" sz="2000">
                <a:solidFill>
                  <a:srgbClr val="575756"/>
                </a:solidFill>
              </a:rPr>
              <a:t> massa. </a:t>
            </a:r>
            <a:r>
              <a:rPr lang="pt-BR" sz="2000" err="1">
                <a:solidFill>
                  <a:srgbClr val="575756"/>
                </a:solidFill>
              </a:rPr>
              <a:t>Pellentesque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habitant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morbi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tristique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senectus</a:t>
            </a:r>
            <a:r>
              <a:rPr lang="pt-BR" sz="2000">
                <a:solidFill>
                  <a:srgbClr val="575756"/>
                </a:solidFill>
              </a:rPr>
              <a:t> et </a:t>
            </a:r>
            <a:r>
              <a:rPr lang="pt-BR" sz="2000" err="1">
                <a:solidFill>
                  <a:srgbClr val="575756"/>
                </a:solidFill>
              </a:rPr>
              <a:t>netus</a:t>
            </a:r>
            <a:r>
              <a:rPr lang="pt-BR" sz="2000">
                <a:solidFill>
                  <a:srgbClr val="575756"/>
                </a:solidFill>
              </a:rPr>
              <a:t> et </a:t>
            </a:r>
            <a:r>
              <a:rPr lang="pt-BR" sz="2000" err="1">
                <a:solidFill>
                  <a:srgbClr val="575756"/>
                </a:solidFill>
              </a:rPr>
              <a:t>malesuada</a:t>
            </a:r>
            <a:r>
              <a:rPr lang="pt-BR" sz="2000">
                <a:solidFill>
                  <a:srgbClr val="575756"/>
                </a:solidFill>
              </a:rPr>
              <a:t> fames ac </a:t>
            </a:r>
            <a:r>
              <a:rPr lang="pt-BR" sz="2000" err="1">
                <a:solidFill>
                  <a:srgbClr val="575756"/>
                </a:solidFill>
              </a:rPr>
              <a:t>turpis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egestas</a:t>
            </a:r>
            <a:r>
              <a:rPr lang="pt-BR" sz="2000">
                <a:solidFill>
                  <a:srgbClr val="575756"/>
                </a:solidFill>
              </a:rPr>
              <a:t>. </a:t>
            </a:r>
            <a:r>
              <a:rPr lang="pt-BR" sz="2000" err="1">
                <a:solidFill>
                  <a:srgbClr val="575756"/>
                </a:solidFill>
              </a:rPr>
              <a:t>Nulla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at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risus</a:t>
            </a:r>
            <a:r>
              <a:rPr lang="pt-BR" sz="2000">
                <a:solidFill>
                  <a:srgbClr val="575756"/>
                </a:solidFill>
              </a:rPr>
              <a:t>. </a:t>
            </a:r>
            <a:r>
              <a:rPr lang="pt-BR" sz="2000" err="1">
                <a:solidFill>
                  <a:srgbClr val="575756"/>
                </a:solidFill>
              </a:rPr>
              <a:t>Quisque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purus</a:t>
            </a:r>
            <a:r>
              <a:rPr lang="pt-BR" sz="2000">
                <a:solidFill>
                  <a:srgbClr val="575756"/>
                </a:solidFill>
              </a:rPr>
              <a:t> magna, </a:t>
            </a:r>
            <a:r>
              <a:rPr lang="pt-BR" sz="2000" err="1">
                <a:solidFill>
                  <a:srgbClr val="575756"/>
                </a:solidFill>
              </a:rPr>
              <a:t>auctor</a:t>
            </a:r>
            <a:r>
              <a:rPr lang="pt-BR" sz="2000">
                <a:solidFill>
                  <a:srgbClr val="575756"/>
                </a:solidFill>
              </a:rPr>
              <a:t> et, </a:t>
            </a:r>
            <a:r>
              <a:rPr lang="pt-BR" sz="2000" err="1">
                <a:solidFill>
                  <a:srgbClr val="575756"/>
                </a:solidFill>
              </a:rPr>
              <a:t>sagittis</a:t>
            </a:r>
            <a:r>
              <a:rPr lang="pt-BR" sz="2000">
                <a:solidFill>
                  <a:srgbClr val="575756"/>
                </a:solidFill>
              </a:rPr>
              <a:t> ac, </a:t>
            </a:r>
            <a:r>
              <a:rPr lang="pt-BR" sz="2000" err="1">
                <a:solidFill>
                  <a:srgbClr val="575756"/>
                </a:solidFill>
              </a:rPr>
              <a:t>posuere</a:t>
            </a:r>
            <a:r>
              <a:rPr lang="pt-BR" sz="2000">
                <a:solidFill>
                  <a:srgbClr val="575756"/>
                </a:solidFill>
              </a:rPr>
              <a:t> eu, </a:t>
            </a:r>
            <a:r>
              <a:rPr lang="pt-BR" sz="2000" err="1">
                <a:solidFill>
                  <a:srgbClr val="575756"/>
                </a:solidFill>
              </a:rPr>
              <a:t>lectus</a:t>
            </a:r>
            <a:r>
              <a:rPr lang="pt-BR" sz="2000">
                <a:solidFill>
                  <a:srgbClr val="575756"/>
                </a:solidFill>
              </a:rPr>
              <a:t>. Nam </a:t>
            </a:r>
            <a:r>
              <a:rPr lang="pt-BR" sz="2000" err="1">
                <a:solidFill>
                  <a:srgbClr val="575756"/>
                </a:solidFill>
              </a:rPr>
              <a:t>mattis</a:t>
            </a:r>
            <a:r>
              <a:rPr lang="pt-BR" sz="2000">
                <a:solidFill>
                  <a:srgbClr val="575756"/>
                </a:solidFill>
              </a:rPr>
              <a:t>, </a:t>
            </a:r>
            <a:r>
              <a:rPr lang="pt-BR" sz="2000" err="1">
                <a:solidFill>
                  <a:srgbClr val="575756"/>
                </a:solidFill>
              </a:rPr>
              <a:t>felis</a:t>
            </a:r>
            <a:r>
              <a:rPr lang="pt-BR" sz="2000">
                <a:solidFill>
                  <a:srgbClr val="575756"/>
                </a:solidFill>
              </a:rPr>
              <a:t> ut </a:t>
            </a:r>
            <a:r>
              <a:rPr lang="pt-BR" sz="2000" err="1">
                <a:solidFill>
                  <a:srgbClr val="575756"/>
                </a:solidFill>
              </a:rPr>
              <a:t>adipiscing</a:t>
            </a:r>
            <a:endParaRPr lang="pt-BR" sz="2000" b="1">
              <a:solidFill>
                <a:srgbClr val="575756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145E28E-1325-90A8-93C3-8BF7310EA96D}"/>
              </a:ext>
            </a:extLst>
          </p:cNvPr>
          <p:cNvSpPr/>
          <p:nvPr/>
        </p:nvSpPr>
        <p:spPr>
          <a:xfrm rot="20775669">
            <a:off x="8563561" y="-692399"/>
            <a:ext cx="5327334" cy="2414687"/>
          </a:xfrm>
          <a:prstGeom prst="rect">
            <a:avLst/>
          </a:prstGeom>
          <a:solidFill>
            <a:srgbClr val="008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5B3CD90-C107-9217-828E-99B052FDD6E2}"/>
              </a:ext>
            </a:extLst>
          </p:cNvPr>
          <p:cNvSpPr/>
          <p:nvPr/>
        </p:nvSpPr>
        <p:spPr>
          <a:xfrm>
            <a:off x="7966247" y="-297605"/>
            <a:ext cx="5087815" cy="2136716"/>
          </a:xfrm>
          <a:prstGeom prst="rect">
            <a:avLst/>
          </a:prstGeom>
          <a:gradFill flip="none" rotWithShape="1">
            <a:gsLst>
              <a:gs pos="0">
                <a:srgbClr val="0084CB">
                  <a:alpha val="70000"/>
                </a:srgbClr>
              </a:gs>
              <a:gs pos="100000">
                <a:srgbClr val="002F7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57A0BB8-37E1-2828-6AC4-7939C6EA209C}"/>
              </a:ext>
            </a:extLst>
          </p:cNvPr>
          <p:cNvSpPr txBox="1">
            <a:spLocks/>
          </p:cNvSpPr>
          <p:nvPr/>
        </p:nvSpPr>
        <p:spPr>
          <a:xfrm>
            <a:off x="9158332" y="280287"/>
            <a:ext cx="36021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solidFill>
                  <a:schemeClr val="bg1"/>
                </a:solidFill>
                <a:latin typeface="+mn-lt"/>
              </a:rPr>
              <a:t>PROJECT</a:t>
            </a:r>
            <a:endParaRPr lang="pt-BR">
              <a:solidFill>
                <a:schemeClr val="bg1"/>
              </a:solidFill>
            </a:endParaRPr>
          </a:p>
          <a:p>
            <a:r>
              <a:rPr lang="pt-BR" sz="3200" b="1" dirty="0">
                <a:solidFill>
                  <a:schemeClr val="bg1"/>
                </a:solidFill>
                <a:latin typeface="+mn-lt"/>
              </a:rPr>
              <a:t>PROPOSAL </a:t>
            </a:r>
            <a:br>
              <a:rPr lang="pt-BR" sz="3200" b="1" dirty="0">
                <a:latin typeface="+mn-lt"/>
              </a:rPr>
            </a:br>
            <a:r>
              <a:rPr lang="pt-BR" sz="3200" b="1" dirty="0">
                <a:solidFill>
                  <a:schemeClr val="bg1"/>
                </a:solidFill>
                <a:latin typeface="+mn-lt"/>
              </a:rPr>
              <a:t>DESCRIPTION</a:t>
            </a:r>
            <a:endParaRPr lang="pt-BR">
              <a:solidFill>
                <a:schemeClr val="bg1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65B9FB3-34FD-9047-3BFB-4CC0BD0BDDC2}"/>
              </a:ext>
            </a:extLst>
          </p:cNvPr>
          <p:cNvSpPr txBox="1"/>
          <p:nvPr/>
        </p:nvSpPr>
        <p:spPr>
          <a:xfrm>
            <a:off x="708081" y="1686796"/>
            <a:ext cx="8285312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 b="1" dirty="0">
                <a:solidFill>
                  <a:schemeClr val="bg2">
                    <a:lumMod val="25000"/>
                  </a:schemeClr>
                </a:solidFill>
                <a:latin typeface="Calibri"/>
                <a:cs typeface="Calibri"/>
              </a:rPr>
              <a:t>PROJECT PROPOSAL DESCRIPTION</a:t>
            </a:r>
            <a:r>
              <a:rPr lang="pt-BR" sz="4000" dirty="0">
                <a:solidFill>
                  <a:srgbClr val="FF0000"/>
                </a:solidFill>
                <a:latin typeface="inherit"/>
                <a:ea typeface="Times New Roman" panose="02020603050405020304" pitchFamily="18" charset="0"/>
                <a:cs typeface="Courier New"/>
              </a:rPr>
              <a:t> </a:t>
            </a:r>
            <a:br>
              <a:rPr lang="pt-BR" sz="4000" dirty="0">
                <a:latin typeface="inherit"/>
                <a:ea typeface="Times New Roman" panose="02020603050405020304" pitchFamily="18" charset="0"/>
                <a:cs typeface="Courier New"/>
              </a:rPr>
            </a:br>
            <a:r>
              <a:rPr lang="pt-BR" sz="2000" dirty="0">
                <a:solidFill>
                  <a:srgbClr val="575756"/>
                </a:solidFill>
              </a:rPr>
              <a:t>(HIGHLIGHTING THE EXPECTED CONTRIBUTION FROM PARTNERS)</a:t>
            </a:r>
            <a:endParaRPr lang="en-US" sz="2000" dirty="0">
              <a:solidFill>
                <a:srgbClr val="575756"/>
              </a:solidFill>
              <a:cs typeface="Calibri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A6E19C1-A7F3-17FB-211E-EB6A03812974}"/>
              </a:ext>
            </a:extLst>
          </p:cNvPr>
          <p:cNvSpPr txBox="1"/>
          <p:nvPr/>
        </p:nvSpPr>
        <p:spPr>
          <a:xfrm>
            <a:off x="8353032" y="6488668"/>
            <a:ext cx="7058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1" dirty="0">
                <a:solidFill>
                  <a:srgbClr val="008BCE"/>
                </a:solidFill>
              </a:rPr>
              <a:t>VII SYMPOSIUM OF RESEARCH AT FGV</a:t>
            </a:r>
          </a:p>
        </p:txBody>
      </p:sp>
    </p:spTree>
    <p:extLst>
      <p:ext uri="{BB962C8B-B14F-4D97-AF65-F5344CB8AC3E}">
        <p14:creationId xmlns:p14="http://schemas.microsoft.com/office/powerpoint/2010/main" val="4221946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Conteúdo 2"/>
          <p:cNvSpPr>
            <a:spLocks noGrp="1"/>
          </p:cNvSpPr>
          <p:nvPr>
            <p:ph idx="1"/>
          </p:nvPr>
        </p:nvSpPr>
        <p:spPr>
          <a:xfrm>
            <a:off x="697329" y="2726140"/>
            <a:ext cx="10213005" cy="261484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err="1">
                <a:solidFill>
                  <a:srgbClr val="575756"/>
                </a:solidFill>
              </a:rPr>
              <a:t>Lorem</a:t>
            </a:r>
            <a:r>
              <a:rPr lang="pt-BR" sz="2000">
                <a:solidFill>
                  <a:srgbClr val="575756"/>
                </a:solidFill>
              </a:rPr>
              <a:t> ipsum </a:t>
            </a:r>
            <a:r>
              <a:rPr lang="pt-BR" sz="2000" err="1">
                <a:solidFill>
                  <a:srgbClr val="575756"/>
                </a:solidFill>
              </a:rPr>
              <a:t>dolor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sit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amet</a:t>
            </a:r>
            <a:r>
              <a:rPr lang="pt-BR" sz="2000">
                <a:solidFill>
                  <a:srgbClr val="575756"/>
                </a:solidFill>
              </a:rPr>
              <a:t>, </a:t>
            </a:r>
            <a:r>
              <a:rPr lang="pt-BR" sz="2000" err="1">
                <a:solidFill>
                  <a:srgbClr val="575756"/>
                </a:solidFill>
              </a:rPr>
              <a:t>consectetur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adipiscing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elit</a:t>
            </a:r>
            <a:r>
              <a:rPr lang="pt-BR" sz="2000">
                <a:solidFill>
                  <a:srgbClr val="575756"/>
                </a:solidFill>
              </a:rPr>
              <a:t>. </a:t>
            </a:r>
            <a:r>
              <a:rPr lang="pt-BR" sz="2000" err="1">
                <a:solidFill>
                  <a:srgbClr val="575756"/>
                </a:solidFill>
              </a:rPr>
              <a:t>Etiam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eget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ligula</a:t>
            </a:r>
            <a:r>
              <a:rPr lang="pt-BR" sz="2000">
                <a:solidFill>
                  <a:srgbClr val="575756"/>
                </a:solidFill>
              </a:rPr>
              <a:t> eu </a:t>
            </a:r>
            <a:r>
              <a:rPr lang="pt-BR" sz="2000" err="1">
                <a:solidFill>
                  <a:srgbClr val="575756"/>
                </a:solidFill>
              </a:rPr>
              <a:t>lectus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lobortis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condimentum</a:t>
            </a:r>
            <a:r>
              <a:rPr lang="pt-BR" sz="2000">
                <a:solidFill>
                  <a:srgbClr val="575756"/>
                </a:solidFill>
              </a:rPr>
              <a:t>. </a:t>
            </a:r>
            <a:r>
              <a:rPr lang="pt-BR" sz="2000" err="1">
                <a:solidFill>
                  <a:srgbClr val="575756"/>
                </a:solidFill>
              </a:rPr>
              <a:t>Aliquam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nonummy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auctor</a:t>
            </a:r>
            <a:r>
              <a:rPr lang="pt-BR" sz="2000">
                <a:solidFill>
                  <a:srgbClr val="575756"/>
                </a:solidFill>
              </a:rPr>
              <a:t> massa. </a:t>
            </a:r>
            <a:r>
              <a:rPr lang="pt-BR" sz="2000" err="1">
                <a:solidFill>
                  <a:srgbClr val="575756"/>
                </a:solidFill>
              </a:rPr>
              <a:t>Pellentesque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habitant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morbi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tristique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senectus</a:t>
            </a:r>
            <a:r>
              <a:rPr lang="pt-BR" sz="2000">
                <a:solidFill>
                  <a:srgbClr val="575756"/>
                </a:solidFill>
              </a:rPr>
              <a:t> et </a:t>
            </a:r>
            <a:r>
              <a:rPr lang="pt-BR" sz="2000" err="1">
                <a:solidFill>
                  <a:srgbClr val="575756"/>
                </a:solidFill>
              </a:rPr>
              <a:t>netus</a:t>
            </a:r>
            <a:r>
              <a:rPr lang="pt-BR" sz="2000">
                <a:solidFill>
                  <a:srgbClr val="575756"/>
                </a:solidFill>
              </a:rPr>
              <a:t> et </a:t>
            </a:r>
            <a:r>
              <a:rPr lang="pt-BR" sz="2000" err="1">
                <a:solidFill>
                  <a:srgbClr val="575756"/>
                </a:solidFill>
              </a:rPr>
              <a:t>malesuada</a:t>
            </a:r>
            <a:r>
              <a:rPr lang="pt-BR" sz="2000">
                <a:solidFill>
                  <a:srgbClr val="575756"/>
                </a:solidFill>
              </a:rPr>
              <a:t> fames ac </a:t>
            </a:r>
            <a:r>
              <a:rPr lang="pt-BR" sz="2000" err="1">
                <a:solidFill>
                  <a:srgbClr val="575756"/>
                </a:solidFill>
              </a:rPr>
              <a:t>turpis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egestas</a:t>
            </a:r>
            <a:r>
              <a:rPr lang="pt-BR" sz="2000">
                <a:solidFill>
                  <a:srgbClr val="575756"/>
                </a:solidFill>
              </a:rPr>
              <a:t>. </a:t>
            </a:r>
            <a:r>
              <a:rPr lang="pt-BR" sz="2000" err="1">
                <a:solidFill>
                  <a:srgbClr val="575756"/>
                </a:solidFill>
              </a:rPr>
              <a:t>Nulla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at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risus</a:t>
            </a:r>
            <a:r>
              <a:rPr lang="pt-BR" sz="2000">
                <a:solidFill>
                  <a:srgbClr val="575756"/>
                </a:solidFill>
              </a:rPr>
              <a:t>. </a:t>
            </a:r>
            <a:r>
              <a:rPr lang="pt-BR" sz="2000" err="1">
                <a:solidFill>
                  <a:srgbClr val="575756"/>
                </a:solidFill>
              </a:rPr>
              <a:t>Quisque</a:t>
            </a:r>
            <a:r>
              <a:rPr lang="pt-BR" sz="2000">
                <a:solidFill>
                  <a:srgbClr val="575756"/>
                </a:solidFill>
              </a:rPr>
              <a:t> </a:t>
            </a:r>
            <a:r>
              <a:rPr lang="pt-BR" sz="2000" err="1">
                <a:solidFill>
                  <a:srgbClr val="575756"/>
                </a:solidFill>
              </a:rPr>
              <a:t>purus</a:t>
            </a:r>
            <a:r>
              <a:rPr lang="pt-BR" sz="2000">
                <a:solidFill>
                  <a:srgbClr val="575756"/>
                </a:solidFill>
              </a:rPr>
              <a:t> magna, </a:t>
            </a:r>
            <a:r>
              <a:rPr lang="pt-BR" sz="2000" err="1">
                <a:solidFill>
                  <a:srgbClr val="575756"/>
                </a:solidFill>
              </a:rPr>
              <a:t>auctor</a:t>
            </a:r>
            <a:r>
              <a:rPr lang="pt-BR" sz="2000">
                <a:solidFill>
                  <a:srgbClr val="575756"/>
                </a:solidFill>
              </a:rPr>
              <a:t> et, </a:t>
            </a:r>
            <a:r>
              <a:rPr lang="pt-BR" sz="2000" err="1">
                <a:solidFill>
                  <a:srgbClr val="575756"/>
                </a:solidFill>
              </a:rPr>
              <a:t>sagittis</a:t>
            </a:r>
            <a:r>
              <a:rPr lang="pt-BR" sz="2000">
                <a:solidFill>
                  <a:srgbClr val="575756"/>
                </a:solidFill>
              </a:rPr>
              <a:t> ac, </a:t>
            </a:r>
            <a:r>
              <a:rPr lang="pt-BR" sz="2000" err="1">
                <a:solidFill>
                  <a:srgbClr val="575756"/>
                </a:solidFill>
              </a:rPr>
              <a:t>posuere</a:t>
            </a:r>
            <a:r>
              <a:rPr lang="pt-BR" sz="2000">
                <a:solidFill>
                  <a:srgbClr val="575756"/>
                </a:solidFill>
              </a:rPr>
              <a:t> eu, </a:t>
            </a:r>
            <a:r>
              <a:rPr lang="pt-BR" sz="2000" err="1">
                <a:solidFill>
                  <a:srgbClr val="575756"/>
                </a:solidFill>
              </a:rPr>
              <a:t>lectus</a:t>
            </a:r>
            <a:r>
              <a:rPr lang="pt-BR" sz="2000">
                <a:solidFill>
                  <a:srgbClr val="575756"/>
                </a:solidFill>
              </a:rPr>
              <a:t>. Nam </a:t>
            </a:r>
            <a:r>
              <a:rPr lang="pt-BR" sz="2000" err="1">
                <a:solidFill>
                  <a:srgbClr val="575756"/>
                </a:solidFill>
              </a:rPr>
              <a:t>mattis</a:t>
            </a:r>
            <a:r>
              <a:rPr lang="pt-BR" sz="2000">
                <a:solidFill>
                  <a:srgbClr val="575756"/>
                </a:solidFill>
              </a:rPr>
              <a:t>, </a:t>
            </a:r>
            <a:r>
              <a:rPr lang="pt-BR" sz="2000" err="1">
                <a:solidFill>
                  <a:srgbClr val="575756"/>
                </a:solidFill>
              </a:rPr>
              <a:t>felis</a:t>
            </a:r>
            <a:r>
              <a:rPr lang="pt-BR" sz="2000">
                <a:solidFill>
                  <a:srgbClr val="575756"/>
                </a:solidFill>
              </a:rPr>
              <a:t> ut </a:t>
            </a:r>
            <a:r>
              <a:rPr lang="pt-BR" sz="2000" err="1">
                <a:solidFill>
                  <a:srgbClr val="575756"/>
                </a:solidFill>
              </a:rPr>
              <a:t>adipiscing</a:t>
            </a:r>
            <a:endParaRPr lang="pt-BR" sz="2000" b="1">
              <a:solidFill>
                <a:srgbClr val="575756"/>
              </a:solidFill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0B4C0E7-1698-9327-4025-C26A1237A6F0}"/>
              </a:ext>
            </a:extLst>
          </p:cNvPr>
          <p:cNvSpPr/>
          <p:nvPr/>
        </p:nvSpPr>
        <p:spPr>
          <a:xfrm rot="20775669">
            <a:off x="8563561" y="-692399"/>
            <a:ext cx="5327334" cy="2414687"/>
          </a:xfrm>
          <a:prstGeom prst="rect">
            <a:avLst/>
          </a:prstGeom>
          <a:solidFill>
            <a:srgbClr val="008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432D2FF-B169-B8ED-DB86-ECA4C757BCA8}"/>
              </a:ext>
            </a:extLst>
          </p:cNvPr>
          <p:cNvSpPr/>
          <p:nvPr/>
        </p:nvSpPr>
        <p:spPr>
          <a:xfrm>
            <a:off x="7966247" y="-297605"/>
            <a:ext cx="5087815" cy="2136716"/>
          </a:xfrm>
          <a:prstGeom prst="rect">
            <a:avLst/>
          </a:prstGeom>
          <a:gradFill flip="none" rotWithShape="1">
            <a:gsLst>
              <a:gs pos="0">
                <a:srgbClr val="0084CB">
                  <a:alpha val="70000"/>
                </a:srgbClr>
              </a:gs>
              <a:gs pos="100000">
                <a:srgbClr val="002F7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315F95E7-D148-8946-4BF7-077EF6D499D6}"/>
              </a:ext>
            </a:extLst>
          </p:cNvPr>
          <p:cNvSpPr txBox="1">
            <a:spLocks/>
          </p:cNvSpPr>
          <p:nvPr/>
        </p:nvSpPr>
        <p:spPr>
          <a:xfrm>
            <a:off x="9158332" y="280287"/>
            <a:ext cx="36021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>
                <a:solidFill>
                  <a:schemeClr val="bg1"/>
                </a:solidFill>
                <a:latin typeface="+mn-lt"/>
                <a:cs typeface="Calibri"/>
              </a:rPr>
              <a:t>NEXT </a:t>
            </a:r>
            <a:br>
              <a:rPr lang="pt-BR" sz="3200" b="1">
                <a:solidFill>
                  <a:schemeClr val="bg1"/>
                </a:solidFill>
                <a:latin typeface="+mn-lt"/>
                <a:cs typeface="Calibri"/>
              </a:rPr>
            </a:br>
            <a:r>
              <a:rPr lang="pt-BR" sz="3200" b="1">
                <a:solidFill>
                  <a:schemeClr val="bg1"/>
                </a:solidFill>
                <a:latin typeface="+mn-lt"/>
                <a:cs typeface="Calibri"/>
              </a:rPr>
              <a:t>STEPS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3D5F9EDF-396D-F41A-9153-79302E4E8523}"/>
              </a:ext>
            </a:extLst>
          </p:cNvPr>
          <p:cNvSpPr txBox="1"/>
          <p:nvPr/>
        </p:nvSpPr>
        <p:spPr>
          <a:xfrm>
            <a:off x="708081" y="1686796"/>
            <a:ext cx="828531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 b="1" dirty="0">
                <a:solidFill>
                  <a:schemeClr val="bg2">
                    <a:lumMod val="25000"/>
                  </a:schemeClr>
                </a:solidFill>
              </a:rPr>
              <a:t>NEXT STEPS 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t-BR" sz="2000" dirty="0">
                <a:solidFill>
                  <a:srgbClr val="575756"/>
                </a:solidFill>
              </a:rPr>
              <a:t>(INCLUDING POTENTIAL FUNDING SOURCES)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733B6A2-764B-F230-885A-D889F347A06B}"/>
              </a:ext>
            </a:extLst>
          </p:cNvPr>
          <p:cNvSpPr txBox="1"/>
          <p:nvPr/>
        </p:nvSpPr>
        <p:spPr>
          <a:xfrm>
            <a:off x="8353032" y="6488668"/>
            <a:ext cx="7052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1" dirty="0">
                <a:solidFill>
                  <a:srgbClr val="008BCE"/>
                </a:solidFill>
              </a:rPr>
              <a:t>VII SYMPOSIUM OF RESEARCH AT FGV</a:t>
            </a:r>
          </a:p>
        </p:txBody>
      </p:sp>
    </p:spTree>
    <p:extLst>
      <p:ext uri="{BB962C8B-B14F-4D97-AF65-F5344CB8AC3E}">
        <p14:creationId xmlns:p14="http://schemas.microsoft.com/office/powerpoint/2010/main" val="165910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lh3.googleusercontent.com/pw/AM-JKLUeTlVaXWrfUlcq74tjZmot8wCeNaHJHnIB14dJssT3V-l5c_Xtdw_bbmpL9PAASV-R3JaLdPdcRmsDApK-zalw_LkQk3NCRHLuSxpp54Gir2k6Fo-IzT1VlV0tnXSOlN58FxooMO1tkvoClQ6qANCL=w985-h657-n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00"/>
          <a:stretch/>
        </p:blipFill>
        <p:spPr bwMode="auto">
          <a:xfrm>
            <a:off x="0" y="-383458"/>
            <a:ext cx="12205467" cy="7310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 rot="10800000">
            <a:off x="13368" y="-394396"/>
            <a:ext cx="12205368" cy="7308300"/>
          </a:xfrm>
          <a:prstGeom prst="rect">
            <a:avLst/>
          </a:prstGeom>
          <a:gradFill flip="none" rotWithShape="1">
            <a:gsLst>
              <a:gs pos="0">
                <a:srgbClr val="0084CB">
                  <a:alpha val="70000"/>
                </a:srgbClr>
              </a:gs>
              <a:gs pos="100000">
                <a:srgbClr val="002F7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74595" y="2414521"/>
            <a:ext cx="10515600" cy="183083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4800" b="1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8" name="Retângulo 7"/>
          <p:cNvSpPr/>
          <p:nvPr/>
        </p:nvSpPr>
        <p:spPr>
          <a:xfrm>
            <a:off x="3706013" y="2865433"/>
            <a:ext cx="45721" cy="5234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3774595" y="4778563"/>
            <a:ext cx="5611604" cy="1503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600" b="1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pt-BR" sz="2400" b="1">
                <a:solidFill>
                  <a:schemeClr val="bg1"/>
                </a:solidFill>
              </a:rPr>
              <a:t>NAME</a:t>
            </a:r>
            <a:br>
              <a:rPr lang="pt-BR" sz="2400" b="1">
                <a:solidFill>
                  <a:schemeClr val="bg1"/>
                </a:solidFill>
              </a:rPr>
            </a:br>
            <a:r>
              <a:rPr lang="pt-BR" sz="2400">
                <a:solidFill>
                  <a:schemeClr val="bg1"/>
                </a:solidFill>
              </a:rPr>
              <a:t>(E-MAIL)</a:t>
            </a:r>
            <a:br>
              <a:rPr lang="pt-BR" sz="2400">
                <a:solidFill>
                  <a:schemeClr val="bg1"/>
                </a:solidFill>
              </a:rPr>
            </a:br>
            <a:r>
              <a:rPr lang="pt-BR" sz="2400">
                <a:solidFill>
                  <a:schemeClr val="bg1"/>
                </a:solidFill>
              </a:rPr>
              <a:t>(WEBSITE)</a:t>
            </a:r>
          </a:p>
          <a:p>
            <a:pPr marL="0" indent="0">
              <a:buNone/>
            </a:pPr>
            <a:endParaRPr lang="pt-BR" sz="1600">
              <a:solidFill>
                <a:schemeClr val="bg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3BD68CD-4BBF-DB22-FE61-CCA51B194DA5}"/>
              </a:ext>
            </a:extLst>
          </p:cNvPr>
          <p:cNvSpPr txBox="1"/>
          <p:nvPr/>
        </p:nvSpPr>
        <p:spPr>
          <a:xfrm>
            <a:off x="1151488" y="3537470"/>
            <a:ext cx="2428407" cy="12618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sz="2800" dirty="0"/>
              <a:t>INSTITUTION </a:t>
            </a:r>
          </a:p>
          <a:p>
            <a:pPr algn="ctr"/>
            <a:r>
              <a:rPr lang="pt-BR" sz="2800" dirty="0"/>
              <a:t>LOGO</a:t>
            </a:r>
            <a:endParaRPr lang="pt-BR" sz="2800" dirty="0">
              <a:ea typeface="Calibri"/>
              <a:cs typeface="Calibri"/>
            </a:endParaRPr>
          </a:p>
          <a:p>
            <a:endParaRPr lang="pt-BR" sz="2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963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rot="20775669">
            <a:off x="8563561" y="-692399"/>
            <a:ext cx="5327334" cy="2414687"/>
          </a:xfrm>
          <a:prstGeom prst="rect">
            <a:avLst/>
          </a:prstGeom>
          <a:solidFill>
            <a:srgbClr val="008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8093247" y="-350522"/>
            <a:ext cx="5087815" cy="2136716"/>
          </a:xfrm>
          <a:prstGeom prst="rect">
            <a:avLst/>
          </a:prstGeom>
          <a:gradFill flip="none" rotWithShape="1">
            <a:gsLst>
              <a:gs pos="0">
                <a:srgbClr val="0084CB">
                  <a:alpha val="70000"/>
                </a:srgbClr>
              </a:gs>
              <a:gs pos="100000">
                <a:srgbClr val="002F7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8589818" y="267818"/>
            <a:ext cx="46973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>
                <a:solidFill>
                  <a:schemeClr val="bg1"/>
                </a:solidFill>
                <a:latin typeface="+mn-lt"/>
              </a:rPr>
              <a:t>INSTRUCTIONS</a:t>
            </a:r>
          </a:p>
        </p:txBody>
      </p:sp>
      <p:sp>
        <p:nvSpPr>
          <p:cNvPr id="13" name="Espaço Reservado para Conteúdo 2"/>
          <p:cNvSpPr>
            <a:spLocks noGrp="1"/>
          </p:cNvSpPr>
          <p:nvPr>
            <p:ph idx="1"/>
          </p:nvPr>
        </p:nvSpPr>
        <p:spPr>
          <a:xfrm>
            <a:off x="872995" y="2726140"/>
            <a:ext cx="10213005" cy="315317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spcAft>
                <a:spcPts val="800"/>
              </a:spcAft>
              <a:buNone/>
              <a:tabLst>
                <a:tab pos="804863" algn="l"/>
              </a:tabLst>
            </a:pPr>
            <a:r>
              <a:rPr lang="pt-BR" sz="2900">
                <a:solidFill>
                  <a:srgbClr val="575756"/>
                </a:solidFill>
              </a:rPr>
              <a:t>The slides </a:t>
            </a:r>
            <a:r>
              <a:rPr lang="pt-BR" sz="2900" err="1">
                <a:solidFill>
                  <a:srgbClr val="575756"/>
                </a:solidFill>
              </a:rPr>
              <a:t>may</a:t>
            </a:r>
            <a:r>
              <a:rPr lang="pt-BR" sz="2900">
                <a:solidFill>
                  <a:srgbClr val="575756"/>
                </a:solidFill>
              </a:rPr>
              <a:t> show:</a:t>
            </a:r>
          </a:p>
          <a:p>
            <a:pPr>
              <a:lnSpc>
                <a:spcPct val="110000"/>
              </a:lnSpc>
              <a:spcAft>
                <a:spcPts val="800"/>
              </a:spcAft>
              <a:tabLst>
                <a:tab pos="804863" algn="l"/>
              </a:tabLst>
            </a:pPr>
            <a:r>
              <a:rPr lang="pt-BR" sz="2900">
                <a:solidFill>
                  <a:srgbClr val="575756"/>
                </a:solidFill>
              </a:rPr>
              <a:t>The </a:t>
            </a:r>
            <a:r>
              <a:rPr lang="pt-BR" sz="2900" err="1">
                <a:solidFill>
                  <a:srgbClr val="575756"/>
                </a:solidFill>
              </a:rPr>
              <a:t>objectives</a:t>
            </a:r>
            <a:r>
              <a:rPr lang="pt-BR" sz="2900">
                <a:solidFill>
                  <a:srgbClr val="575756"/>
                </a:solidFill>
              </a:rPr>
              <a:t> </a:t>
            </a:r>
            <a:r>
              <a:rPr lang="pt-BR" sz="2900" err="1">
                <a:solidFill>
                  <a:srgbClr val="575756"/>
                </a:solidFill>
              </a:rPr>
              <a:t>of</a:t>
            </a:r>
            <a:r>
              <a:rPr lang="pt-BR" sz="2900">
                <a:solidFill>
                  <a:srgbClr val="575756"/>
                </a:solidFill>
              </a:rPr>
              <a:t> </a:t>
            </a:r>
            <a:r>
              <a:rPr lang="pt-BR" sz="2900" err="1">
                <a:solidFill>
                  <a:srgbClr val="575756"/>
                </a:solidFill>
              </a:rPr>
              <a:t>your</a:t>
            </a:r>
            <a:r>
              <a:rPr lang="pt-BR" sz="2900">
                <a:solidFill>
                  <a:srgbClr val="575756"/>
                </a:solidFill>
              </a:rPr>
              <a:t> </a:t>
            </a:r>
            <a:r>
              <a:rPr lang="pt-BR" sz="2900" err="1">
                <a:solidFill>
                  <a:srgbClr val="575756"/>
                </a:solidFill>
              </a:rPr>
              <a:t>project</a:t>
            </a:r>
            <a:r>
              <a:rPr lang="pt-BR" sz="2900">
                <a:solidFill>
                  <a:srgbClr val="575756"/>
                </a:solidFill>
              </a:rPr>
              <a:t> </a:t>
            </a:r>
            <a:r>
              <a:rPr lang="pt-BR" sz="2900" err="1">
                <a:solidFill>
                  <a:srgbClr val="575756"/>
                </a:solidFill>
              </a:rPr>
              <a:t>proposal</a:t>
            </a:r>
            <a:endParaRPr lang="pt-BR" sz="2900">
              <a:solidFill>
                <a:srgbClr val="575756"/>
              </a:solidFill>
            </a:endParaRPr>
          </a:p>
          <a:p>
            <a:pPr>
              <a:lnSpc>
                <a:spcPct val="110000"/>
              </a:lnSpc>
              <a:spcAft>
                <a:spcPts val="800"/>
              </a:spcAft>
              <a:tabLst>
                <a:tab pos="804863" algn="l"/>
              </a:tabLst>
            </a:pPr>
            <a:r>
              <a:rPr lang="pt-BR" sz="2900" err="1">
                <a:solidFill>
                  <a:srgbClr val="575756"/>
                </a:solidFill>
              </a:rPr>
              <a:t>An</a:t>
            </a:r>
            <a:r>
              <a:rPr lang="pt-BR" sz="2900">
                <a:solidFill>
                  <a:srgbClr val="575756"/>
                </a:solidFill>
              </a:rPr>
              <a:t> </a:t>
            </a:r>
            <a:r>
              <a:rPr lang="pt-BR" sz="2900" err="1">
                <a:solidFill>
                  <a:srgbClr val="575756"/>
                </a:solidFill>
              </a:rPr>
              <a:t>indication</a:t>
            </a:r>
            <a:r>
              <a:rPr lang="pt-BR" sz="2900">
                <a:solidFill>
                  <a:srgbClr val="575756"/>
                </a:solidFill>
              </a:rPr>
              <a:t> </a:t>
            </a:r>
            <a:r>
              <a:rPr lang="pt-BR" sz="2900" err="1">
                <a:solidFill>
                  <a:srgbClr val="575756"/>
                </a:solidFill>
              </a:rPr>
              <a:t>of</a:t>
            </a:r>
            <a:r>
              <a:rPr lang="pt-BR" sz="2900">
                <a:solidFill>
                  <a:srgbClr val="575756"/>
                </a:solidFill>
              </a:rPr>
              <a:t> </a:t>
            </a:r>
            <a:r>
              <a:rPr lang="pt-BR" sz="2900" err="1">
                <a:solidFill>
                  <a:srgbClr val="575756"/>
                </a:solidFill>
              </a:rPr>
              <a:t>the</a:t>
            </a:r>
            <a:r>
              <a:rPr lang="pt-BR" sz="2900">
                <a:solidFill>
                  <a:srgbClr val="575756"/>
                </a:solidFill>
              </a:rPr>
              <a:t> </a:t>
            </a:r>
            <a:r>
              <a:rPr lang="pt-BR" sz="2900" err="1">
                <a:solidFill>
                  <a:srgbClr val="575756"/>
                </a:solidFill>
              </a:rPr>
              <a:t>existing</a:t>
            </a:r>
            <a:r>
              <a:rPr lang="pt-BR" sz="2900">
                <a:solidFill>
                  <a:srgbClr val="575756"/>
                </a:solidFill>
              </a:rPr>
              <a:t> </a:t>
            </a:r>
            <a:r>
              <a:rPr lang="pt-BR" sz="2900" err="1">
                <a:solidFill>
                  <a:srgbClr val="575756"/>
                </a:solidFill>
              </a:rPr>
              <a:t>partnership</a:t>
            </a:r>
            <a:endParaRPr lang="pt-BR" sz="2900">
              <a:solidFill>
                <a:srgbClr val="575756"/>
              </a:solidFill>
            </a:endParaRPr>
          </a:p>
          <a:p>
            <a:pPr>
              <a:lnSpc>
                <a:spcPct val="110000"/>
              </a:lnSpc>
              <a:spcAft>
                <a:spcPts val="800"/>
              </a:spcAft>
              <a:tabLst>
                <a:tab pos="804863" algn="l"/>
              </a:tabLst>
            </a:pPr>
            <a:r>
              <a:rPr lang="pt-BR" sz="2900">
                <a:solidFill>
                  <a:srgbClr val="575756"/>
                </a:solidFill>
              </a:rPr>
              <a:t>The </a:t>
            </a:r>
            <a:r>
              <a:rPr lang="pt-BR" sz="2900" err="1">
                <a:solidFill>
                  <a:srgbClr val="575756"/>
                </a:solidFill>
              </a:rPr>
              <a:t>requirements</a:t>
            </a:r>
            <a:r>
              <a:rPr lang="pt-BR" sz="2900">
                <a:solidFill>
                  <a:srgbClr val="575756"/>
                </a:solidFill>
              </a:rPr>
              <a:t> for </a:t>
            </a:r>
            <a:r>
              <a:rPr lang="pt-BR" sz="2900" err="1">
                <a:solidFill>
                  <a:srgbClr val="575756"/>
                </a:solidFill>
              </a:rPr>
              <a:t>additional</a:t>
            </a:r>
            <a:r>
              <a:rPr lang="pt-BR" sz="2900">
                <a:solidFill>
                  <a:srgbClr val="575756"/>
                </a:solidFill>
              </a:rPr>
              <a:t> </a:t>
            </a:r>
            <a:r>
              <a:rPr lang="pt-BR" sz="2900" err="1">
                <a:solidFill>
                  <a:srgbClr val="575756"/>
                </a:solidFill>
              </a:rPr>
              <a:t>partner</a:t>
            </a:r>
            <a:r>
              <a:rPr lang="pt-BR" sz="2900">
                <a:solidFill>
                  <a:srgbClr val="575756"/>
                </a:solidFill>
              </a:rPr>
              <a:t>(s)</a:t>
            </a:r>
          </a:p>
          <a:p>
            <a:pPr>
              <a:lnSpc>
                <a:spcPct val="110000"/>
              </a:lnSpc>
              <a:spcAft>
                <a:spcPts val="800"/>
              </a:spcAft>
              <a:tabLst>
                <a:tab pos="804863" algn="l"/>
              </a:tabLst>
            </a:pPr>
            <a:r>
              <a:rPr lang="pt-BR" sz="2900" err="1">
                <a:solidFill>
                  <a:srgbClr val="575756"/>
                </a:solidFill>
              </a:rPr>
              <a:t>Involvement</a:t>
            </a:r>
            <a:r>
              <a:rPr lang="pt-BR" sz="2900">
                <a:solidFill>
                  <a:srgbClr val="575756"/>
                </a:solidFill>
              </a:rPr>
              <a:t> in </a:t>
            </a:r>
            <a:r>
              <a:rPr lang="pt-BR" sz="2900" err="1">
                <a:solidFill>
                  <a:srgbClr val="575756"/>
                </a:solidFill>
              </a:rPr>
              <a:t>previous</a:t>
            </a:r>
            <a:r>
              <a:rPr lang="pt-BR" sz="2900">
                <a:solidFill>
                  <a:srgbClr val="575756"/>
                </a:solidFill>
              </a:rPr>
              <a:t>/</a:t>
            </a:r>
            <a:r>
              <a:rPr lang="pt-BR" sz="2900" err="1">
                <a:solidFill>
                  <a:srgbClr val="575756"/>
                </a:solidFill>
              </a:rPr>
              <a:t>ongoing</a:t>
            </a:r>
            <a:r>
              <a:rPr lang="pt-BR" sz="2900">
                <a:solidFill>
                  <a:srgbClr val="575756"/>
                </a:solidFill>
              </a:rPr>
              <a:t> </a:t>
            </a:r>
            <a:r>
              <a:rPr lang="pt-BR" sz="2900" err="1">
                <a:solidFill>
                  <a:srgbClr val="575756"/>
                </a:solidFill>
              </a:rPr>
              <a:t>projects</a:t>
            </a:r>
            <a:r>
              <a:rPr lang="pt-BR" sz="2900">
                <a:solidFill>
                  <a:srgbClr val="575756"/>
                </a:solidFill>
              </a:rPr>
              <a:t> in </a:t>
            </a:r>
            <a:r>
              <a:rPr lang="pt-BR" sz="2900" err="1">
                <a:solidFill>
                  <a:srgbClr val="575756"/>
                </a:solidFill>
              </a:rPr>
              <a:t>the</a:t>
            </a:r>
            <a:r>
              <a:rPr lang="pt-BR" sz="2900">
                <a:solidFill>
                  <a:srgbClr val="575756"/>
                </a:solidFill>
              </a:rPr>
              <a:t> </a:t>
            </a:r>
            <a:r>
              <a:rPr lang="pt-BR" sz="2900" err="1">
                <a:solidFill>
                  <a:srgbClr val="575756"/>
                </a:solidFill>
              </a:rPr>
              <a:t>area</a:t>
            </a:r>
            <a:endParaRPr lang="pt-BR" sz="2900">
              <a:solidFill>
                <a:srgbClr val="575756"/>
              </a:solidFill>
            </a:endParaRPr>
          </a:p>
          <a:p>
            <a:pPr>
              <a:lnSpc>
                <a:spcPct val="110000"/>
              </a:lnSpc>
              <a:spcAft>
                <a:spcPts val="800"/>
              </a:spcAft>
              <a:tabLst>
                <a:tab pos="804863" algn="l"/>
              </a:tabLst>
            </a:pPr>
            <a:r>
              <a:rPr lang="pt-BR" sz="2900" err="1">
                <a:solidFill>
                  <a:srgbClr val="575756"/>
                </a:solidFill>
              </a:rPr>
              <a:t>Including</a:t>
            </a:r>
            <a:r>
              <a:rPr lang="pt-BR" sz="2900">
                <a:solidFill>
                  <a:srgbClr val="575756"/>
                </a:solidFill>
              </a:rPr>
              <a:t> </a:t>
            </a:r>
            <a:r>
              <a:rPr lang="pt-BR" sz="2900" err="1">
                <a:solidFill>
                  <a:srgbClr val="575756"/>
                </a:solidFill>
              </a:rPr>
              <a:t>potential</a:t>
            </a:r>
            <a:r>
              <a:rPr lang="pt-BR" sz="2900">
                <a:solidFill>
                  <a:srgbClr val="575756"/>
                </a:solidFill>
              </a:rPr>
              <a:t> </a:t>
            </a:r>
            <a:r>
              <a:rPr lang="pt-BR" sz="2900" err="1">
                <a:solidFill>
                  <a:srgbClr val="575756"/>
                </a:solidFill>
              </a:rPr>
              <a:t>funding</a:t>
            </a:r>
            <a:r>
              <a:rPr lang="pt-BR" sz="2900">
                <a:solidFill>
                  <a:srgbClr val="575756"/>
                </a:solidFill>
              </a:rPr>
              <a:t> </a:t>
            </a:r>
            <a:r>
              <a:rPr lang="pt-BR" sz="2900" err="1">
                <a:solidFill>
                  <a:srgbClr val="575756"/>
                </a:solidFill>
              </a:rPr>
              <a:t>sources</a:t>
            </a:r>
            <a:endParaRPr lang="pt-BR" sz="2900">
              <a:solidFill>
                <a:srgbClr val="575756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000">
              <a:solidFill>
                <a:srgbClr val="575756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F8521F0-7318-F6FA-9621-B74644D51C38}"/>
              </a:ext>
            </a:extLst>
          </p:cNvPr>
          <p:cNvSpPr txBox="1"/>
          <p:nvPr/>
        </p:nvSpPr>
        <p:spPr>
          <a:xfrm>
            <a:off x="8353032" y="6488668"/>
            <a:ext cx="7052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1" dirty="0">
                <a:solidFill>
                  <a:srgbClr val="008BCE"/>
                </a:solidFill>
              </a:rPr>
              <a:t>VII SYMPOSIUM OF RESEARCH AT FGV</a:t>
            </a:r>
            <a:endParaRPr lang="pt-BR" sz="1800" b="1" dirty="0">
              <a:solidFill>
                <a:srgbClr val="008B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16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rot="20775669">
            <a:off x="8563561" y="-692399"/>
            <a:ext cx="5327334" cy="2414687"/>
          </a:xfrm>
          <a:prstGeom prst="rect">
            <a:avLst/>
          </a:prstGeom>
          <a:solidFill>
            <a:srgbClr val="008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8093247" y="-350522"/>
            <a:ext cx="5087815" cy="2136716"/>
          </a:xfrm>
          <a:prstGeom prst="rect">
            <a:avLst/>
          </a:prstGeom>
          <a:gradFill flip="none" rotWithShape="1">
            <a:gsLst>
              <a:gs pos="0">
                <a:srgbClr val="0084CB">
                  <a:alpha val="70000"/>
                </a:srgbClr>
              </a:gs>
              <a:gs pos="100000">
                <a:srgbClr val="002F7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8589818" y="267818"/>
            <a:ext cx="46973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>
                <a:solidFill>
                  <a:schemeClr val="bg1"/>
                </a:solidFill>
                <a:latin typeface="+mn-lt"/>
              </a:rPr>
              <a:t>INSTRUCTIONS</a:t>
            </a:r>
          </a:p>
        </p:txBody>
      </p:sp>
      <p:sp>
        <p:nvSpPr>
          <p:cNvPr id="13" name="Espaço Reservado para Conteúdo 2"/>
          <p:cNvSpPr>
            <a:spLocks noGrp="1"/>
          </p:cNvSpPr>
          <p:nvPr>
            <p:ph idx="1"/>
          </p:nvPr>
        </p:nvSpPr>
        <p:spPr>
          <a:xfrm>
            <a:off x="872995" y="3344480"/>
            <a:ext cx="10213005" cy="2614843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575756"/>
                </a:solidFill>
              </a:rPr>
              <a:t>Presentations must be held in English</a:t>
            </a:r>
          </a:p>
          <a:p>
            <a:r>
              <a:rPr lang="en-US" sz="2000">
                <a:solidFill>
                  <a:srgbClr val="575756"/>
                </a:solidFill>
              </a:rPr>
              <a:t>Do not overload your slides – provide links to additional material</a:t>
            </a:r>
          </a:p>
          <a:p>
            <a:r>
              <a:rPr lang="en-US" sz="2000">
                <a:solidFill>
                  <a:srgbClr val="575756"/>
                </a:solidFill>
              </a:rPr>
              <a:t>Presentations should be submitted to </a:t>
            </a:r>
            <a:r>
              <a:rPr lang="pt-BR" sz="2000">
                <a:solidFill>
                  <a:srgbClr val="575756"/>
                </a:solidFill>
                <a:hlinkClick r:id="rId2"/>
              </a:rPr>
              <a:t>research.net@fgv.br</a:t>
            </a:r>
            <a:endParaRPr lang="pt-BR" sz="2000">
              <a:solidFill>
                <a:srgbClr val="575756"/>
              </a:solidFill>
            </a:endParaRPr>
          </a:p>
          <a:p>
            <a:pPr>
              <a:tabLst>
                <a:tab pos="804863" algn="l"/>
              </a:tabLst>
            </a:pPr>
            <a:r>
              <a:rPr lang="en-US" sz="2000">
                <a:solidFill>
                  <a:srgbClr val="575756"/>
                </a:solidFill>
              </a:rPr>
              <a:t>Presentations should last no more than 10 minutes.</a:t>
            </a:r>
          </a:p>
          <a:p>
            <a:pPr marL="0" indent="0">
              <a:buNone/>
            </a:pPr>
            <a:endParaRPr lang="en-US" sz="2000">
              <a:solidFill>
                <a:srgbClr val="575756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000">
              <a:solidFill>
                <a:srgbClr val="575756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FF90472-5EEB-A212-9887-8837C31C98E2}"/>
              </a:ext>
            </a:extLst>
          </p:cNvPr>
          <p:cNvSpPr txBox="1"/>
          <p:nvPr/>
        </p:nvSpPr>
        <p:spPr>
          <a:xfrm>
            <a:off x="8353032" y="6488668"/>
            <a:ext cx="7052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1" dirty="0">
                <a:solidFill>
                  <a:srgbClr val="008BCE"/>
                </a:solidFill>
              </a:rPr>
              <a:t>VII SYMPOSIUM OF RESEARCH AT FGV</a:t>
            </a:r>
            <a:endParaRPr lang="pt-BR" sz="1800" b="1" dirty="0">
              <a:solidFill>
                <a:srgbClr val="008B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622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460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inherit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Review of Higher Education Systems: REF and CAPES</dc:title>
  <dc:creator>Leuda da Silva Oliveira</dc:creator>
  <cp:lastModifiedBy>Paula de Oliveira Nascimento</cp:lastModifiedBy>
  <cp:revision>32</cp:revision>
  <dcterms:created xsi:type="dcterms:W3CDTF">2022-03-29T14:17:07Z</dcterms:created>
  <dcterms:modified xsi:type="dcterms:W3CDTF">2023-06-27T17:06:35Z</dcterms:modified>
</cp:coreProperties>
</file>