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8" r:id="rId6"/>
    <p:sldId id="266" r:id="rId7"/>
    <p:sldId id="265" r:id="rId8"/>
    <p:sldId id="263" r:id="rId9"/>
    <p:sldId id="259" r:id="rId10"/>
    <p:sldId id="260" r:id="rId11"/>
    <p:sldId id="261" r:id="rId12"/>
    <p:sldId id="267" r:id="rId13"/>
    <p:sldId id="262" r:id="rId14"/>
  </p:sldIdLst>
  <p:sldSz cx="18288000" cy="10287000"/>
  <p:notesSz cx="6858000" cy="9144000"/>
  <p:embeddedFontLst>
    <p:embeddedFont>
      <p:font typeface="Aileron Heavy" panose="020B0604020202020204" charset="0"/>
      <p:regular r:id="rId16"/>
    </p:embeddedFont>
    <p:embeddedFont>
      <p:font typeface="Aileron Regular" panose="020B0604020202020204" charset="0"/>
      <p:regular r:id="rId17"/>
    </p:embeddedFont>
    <p:embeddedFont>
      <p:font typeface="Aileron Regular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703030403020204" pitchFamily="3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1024" autoAdjust="0"/>
  </p:normalViewPr>
  <p:slideViewPr>
    <p:cSldViewPr>
      <p:cViewPr varScale="1">
        <p:scale>
          <a:sx n="70" d="100"/>
          <a:sy n="70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7688-C6E0-4230-8F39-34B77FBFE73F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419FC-5D58-43D7-B95D-2A4E5AE4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u="none" strike="noStrike" baseline="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221E1F"/>
              </a:solidFill>
              <a:latin typeface="Source Sans Pro" panose="020B07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0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1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19FC-5D58-43D7-B95D-2A4E5AE47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c/thestockmarketgameprogra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stockmarketgameteach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ca.smgww.org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a.org/wp-content/uploads/2020/06/HS_SMG_Guidelin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tockmarketgam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65485"/>
            <a:ext cx="18288000" cy="112151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1707" r="19033"/>
          <a:stretch>
            <a:fillRect/>
          </a:stretch>
        </p:blipFill>
        <p:spPr>
          <a:xfrm>
            <a:off x="0" y="0"/>
            <a:ext cx="8147098" cy="91654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44000" y="1953176"/>
            <a:ext cx="8961854" cy="262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9"/>
              </a:lnSpc>
            </a:pPr>
            <a:r>
              <a:rPr lang="en-US" sz="6000" dirty="0">
                <a:solidFill>
                  <a:srgbClr val="FFFFFF"/>
                </a:solidFill>
                <a:latin typeface="Aileron Heavy"/>
              </a:rPr>
              <a:t>How to Teach </a:t>
            </a:r>
          </a:p>
          <a:p>
            <a:pPr>
              <a:lnSpc>
                <a:spcPts val="5109"/>
              </a:lnSpc>
            </a:pPr>
            <a:r>
              <a:rPr lang="en-US" sz="6000" dirty="0">
                <a:solidFill>
                  <a:srgbClr val="FFFFFF"/>
                </a:solidFill>
                <a:latin typeface="Aileron Heavy"/>
              </a:rPr>
              <a:t>The Stock Market Game </a:t>
            </a:r>
          </a:p>
          <a:p>
            <a:pPr>
              <a:lnSpc>
                <a:spcPts val="5109"/>
              </a:lnSpc>
            </a:pPr>
            <a:r>
              <a:rPr lang="en-US" sz="6000" dirty="0">
                <a:solidFill>
                  <a:srgbClr val="FFFFFF"/>
                </a:solidFill>
                <a:latin typeface="Aileron Heavy"/>
              </a:rPr>
              <a:t>in Your Remote/Hybrid Classroom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59240" y="4924657"/>
            <a:ext cx="8534400" cy="261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6"/>
              </a:lnSpc>
              <a:spcBef>
                <a:spcPct val="0"/>
              </a:spcBef>
            </a:pPr>
            <a:r>
              <a:rPr lang="en-US" sz="3725" dirty="0">
                <a:solidFill>
                  <a:srgbClr val="292929"/>
                </a:solidFill>
                <a:latin typeface="Aileron Regular"/>
              </a:rPr>
              <a:t>Presentation + Q&amp;A Session</a:t>
            </a:r>
          </a:p>
          <a:p>
            <a:pPr>
              <a:lnSpc>
                <a:spcPts val="5216"/>
              </a:lnSpc>
              <a:spcBef>
                <a:spcPct val="0"/>
              </a:spcBef>
            </a:pPr>
            <a:endParaRPr lang="en-US" sz="372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5216"/>
              </a:lnSpc>
              <a:spcBef>
                <a:spcPct val="0"/>
              </a:spcBef>
            </a:pPr>
            <a:r>
              <a:rPr lang="en-US" sz="3725" dirty="0">
                <a:solidFill>
                  <a:srgbClr val="292929"/>
                </a:solidFill>
                <a:latin typeface="Aileron Regular"/>
              </a:rPr>
              <a:t>Carolyn Quest,</a:t>
            </a:r>
          </a:p>
          <a:p>
            <a:pPr>
              <a:lnSpc>
                <a:spcPts val="5216"/>
              </a:lnSpc>
              <a:spcBef>
                <a:spcPct val="0"/>
              </a:spcBef>
            </a:pPr>
            <a:r>
              <a:rPr lang="en-US" sz="3725" dirty="0">
                <a:solidFill>
                  <a:srgbClr val="292929"/>
                </a:solidFill>
                <a:latin typeface="Aileron Regular"/>
              </a:rPr>
              <a:t>DECA Stock Market Game Coordinator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8261" y="9273814"/>
            <a:ext cx="8792124" cy="904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1257300"/>
            <a:ext cx="8359841" cy="58936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30445" y="1218073"/>
            <a:ext cx="6414772" cy="95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YouTube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9099" y="2643578"/>
            <a:ext cx="7481701" cy="5193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b="1" spc="83" dirty="0">
                <a:solidFill>
                  <a:srgbClr val="292929"/>
                </a:solidFill>
                <a:latin typeface="Aileron Regular"/>
              </a:rPr>
              <a:t>Hosts our tutorial videos &amp; recorded webinars</a:t>
            </a:r>
          </a:p>
          <a:p>
            <a:pPr>
              <a:lnSpc>
                <a:spcPts val="3359"/>
              </a:lnSpc>
            </a:pPr>
            <a:endParaRPr lang="en-US" sz="2600" spc="95" dirty="0">
              <a:solidFill>
                <a:srgbClr val="FFFFFF"/>
              </a:solidFill>
              <a:latin typeface="Aileron Regular Bold"/>
            </a:endParaRPr>
          </a:p>
          <a:p>
            <a:pPr>
              <a:lnSpc>
                <a:spcPts val="3359"/>
              </a:lnSpc>
            </a:pPr>
            <a:r>
              <a:rPr lang="en-US" sz="2600" spc="95" dirty="0">
                <a:solidFill>
                  <a:srgbClr val="FFFFFF"/>
                </a:solidFill>
                <a:latin typeface="Aileron Regular Bold"/>
              </a:rPr>
              <a:t>Search for: The Stock Market Game Program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FFFFFF"/>
              </a:solidFill>
              <a:latin typeface="Aileron Regular Bold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hlinkClick r:id="rId4"/>
              </a:rPr>
              <a:t>https://www.youtube.com/c/thestockmarketgameprogram</a:t>
            </a: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Training Videos: Portfolio Overview, Research &amp; Entering Trades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Student Webinars Playlist: Bear Market Investing, Dividend Stocks, Bonds,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678" y="1257300"/>
            <a:ext cx="9846421" cy="57349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755337" y="1257300"/>
            <a:ext cx="7029985" cy="191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SMG Teachers</a:t>
            </a:r>
          </a:p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Facebook 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55337" y="3397587"/>
            <a:ext cx="7029985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spc="83" dirty="0">
                <a:solidFill>
                  <a:srgbClr val="292929"/>
                </a:solidFill>
                <a:latin typeface="Aileron Regular"/>
              </a:rPr>
              <a:t>Connects educators nationwide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hlinkClick r:id="rId4"/>
              </a:rPr>
              <a:t>https://www.facebook.com/groups/stockmarketgameteachers</a:t>
            </a:r>
            <a:endParaRPr lang="en-US" sz="2400" dirty="0"/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Connect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Ask questions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Share resources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446341" y="1229868"/>
            <a:ext cx="7029985" cy="92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Coming Soon!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46342" y="2933700"/>
            <a:ext cx="7029985" cy="344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spc="83" dirty="0">
                <a:solidFill>
                  <a:srgbClr val="292929"/>
                </a:solidFill>
                <a:latin typeface="Aileron Regular"/>
              </a:rPr>
              <a:t>Video lessons of core concepts for asynchronous learning </a:t>
            </a:r>
          </a:p>
          <a:p>
            <a:pPr>
              <a:lnSpc>
                <a:spcPts val="3359"/>
              </a:lnSpc>
            </a:pPr>
            <a:r>
              <a:rPr lang="en-US" sz="2800" spc="83" dirty="0">
                <a:solidFill>
                  <a:srgbClr val="292929"/>
                </a:solidFill>
                <a:latin typeface="Aileron Regular"/>
              </a:rPr>
              <a:t>(10 videos, 3-5 mins each)</a:t>
            </a:r>
          </a:p>
          <a:p>
            <a:pPr>
              <a:lnSpc>
                <a:spcPts val="3359"/>
              </a:lnSpc>
            </a:pPr>
            <a:endParaRPr lang="en-US" sz="2800" spc="83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800" spc="83" dirty="0">
                <a:solidFill>
                  <a:srgbClr val="292929"/>
                </a:solidFill>
                <a:latin typeface="Aileron Regular"/>
              </a:rPr>
              <a:t>SIFMA Foundation Weekly starting September 21!</a:t>
            </a:r>
            <a:endParaRPr lang="en-US" sz="2800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67812C-E44C-4D40-97C1-4564FE00A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0" y="221174"/>
            <a:ext cx="8801100" cy="8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33988" y="2239368"/>
            <a:ext cx="12020024" cy="6480176"/>
            <a:chOff x="0" y="0"/>
            <a:chExt cx="16026699" cy="8640234"/>
          </a:xfrm>
        </p:grpSpPr>
        <p:sp>
          <p:nvSpPr>
            <p:cNvPr id="3" name="AutoShape 3"/>
            <p:cNvSpPr/>
            <p:nvPr/>
          </p:nvSpPr>
          <p:spPr>
            <a:xfrm>
              <a:off x="7512673" y="3225375"/>
              <a:ext cx="1001353" cy="215373"/>
            </a:xfrm>
            <a:prstGeom prst="rect">
              <a:avLst/>
            </a:prstGeom>
            <a:solidFill>
              <a:srgbClr val="2929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6026699" cy="1898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1"/>
                </a:lnSpc>
              </a:pPr>
              <a:r>
                <a:rPr lang="en-US" sz="9359">
                  <a:solidFill>
                    <a:srgbClr val="FFFFFF"/>
                  </a:solidFill>
                  <a:latin typeface="Aileron Heavy"/>
                </a:rPr>
                <a:t>Thank you!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06933"/>
              <a:ext cx="16026699" cy="3433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144">
                  <a:solidFill>
                    <a:srgbClr val="292929"/>
                  </a:solidFill>
                  <a:latin typeface="Aileron Regular"/>
                </a:rPr>
                <a:t>Let me know if you have questions!</a:t>
              </a:r>
            </a:p>
            <a:p>
              <a:pPr algn="ctr">
                <a:lnSpc>
                  <a:spcPts val="3930"/>
                </a:lnSpc>
              </a:pPr>
              <a:endParaRPr lang="en-US" sz="3600" spc="144">
                <a:solidFill>
                  <a:srgbClr val="292929"/>
                </a:solidFill>
                <a:latin typeface="Aileron Regular"/>
              </a:endParaRPr>
            </a:p>
            <a:p>
              <a:pPr algn="ctr">
                <a:lnSpc>
                  <a:spcPts val="5880"/>
                </a:lnSpc>
              </a:pPr>
              <a:r>
                <a:rPr lang="en-US" sz="4200" spc="168">
                  <a:solidFill>
                    <a:srgbClr val="FFFFFF"/>
                  </a:solidFill>
                  <a:latin typeface="Aileron Regular"/>
                </a:rPr>
                <a:t>Carolyn Quest</a:t>
              </a:r>
            </a:p>
            <a:p>
              <a:pPr algn="ctr">
                <a:lnSpc>
                  <a:spcPts val="5880"/>
                </a:lnSpc>
              </a:pPr>
              <a:r>
                <a:rPr lang="en-US" sz="4200" spc="168">
                  <a:solidFill>
                    <a:srgbClr val="FFFFFF"/>
                  </a:solidFill>
                  <a:latin typeface="Aileron Regular"/>
                </a:rPr>
                <a:t>cquest@sifma.org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970013" y="1243502"/>
            <a:ext cx="13653772" cy="122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Aileron Heavy"/>
              </a:rPr>
              <a:t>Overview</a:t>
            </a:r>
          </a:p>
        </p:txBody>
      </p:sp>
      <p:sp>
        <p:nvSpPr>
          <p:cNvPr id="19" name="AutoShape 19"/>
          <p:cNvSpPr/>
          <p:nvPr/>
        </p:nvSpPr>
        <p:spPr>
          <a:xfrm>
            <a:off x="0" y="9134546"/>
            <a:ext cx="18288000" cy="115245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Group 20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21" name="Freeform 21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332181"/>
            <a:ext cx="8792124" cy="904856"/>
          </a:xfrm>
          <a:prstGeom prst="rect">
            <a:avLst/>
          </a:prstGeom>
        </p:spPr>
      </p:pic>
      <p:grpSp>
        <p:nvGrpSpPr>
          <p:cNvPr id="23" name="Group 13">
            <a:extLst>
              <a:ext uri="{FF2B5EF4-FFF2-40B4-BE49-F238E27FC236}">
                <a16:creationId xmlns:a16="http://schemas.microsoft.com/office/drawing/2014/main" id="{ADAF170C-D0BF-43CC-8921-72E69D14329A}"/>
              </a:ext>
            </a:extLst>
          </p:cNvPr>
          <p:cNvGrpSpPr/>
          <p:nvPr/>
        </p:nvGrpSpPr>
        <p:grpSpPr>
          <a:xfrm>
            <a:off x="1007591" y="2940909"/>
            <a:ext cx="16230600" cy="1120776"/>
            <a:chOff x="0" y="-57150"/>
            <a:chExt cx="5520118" cy="1494367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DEA3A73F-7244-432C-BDAE-C9C954A5EC4C}"/>
                </a:ext>
              </a:extLst>
            </p:cNvPr>
            <p:cNvSpPr txBox="1"/>
            <p:nvPr/>
          </p:nvSpPr>
          <p:spPr>
            <a:xfrm>
              <a:off x="0" y="970936"/>
              <a:ext cx="5520118" cy="466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400" spc="83" dirty="0">
                  <a:solidFill>
                    <a:srgbClr val="292929"/>
                  </a:solidFill>
                  <a:latin typeface="Aileron Regular"/>
                </a:rPr>
                <a:t>Overview of the competition, rules, important dates &amp; ICDC qualification</a:t>
              </a: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1936DE48-955A-47D7-971D-CDDAFD665AE9}"/>
                </a:ext>
              </a:extLst>
            </p:cNvPr>
            <p:cNvSpPr txBox="1"/>
            <p:nvPr/>
          </p:nvSpPr>
          <p:spPr>
            <a:xfrm>
              <a:off x="0" y="-57150"/>
              <a:ext cx="5520118" cy="62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200" spc="110" dirty="0">
                  <a:latin typeface="Aileron Regular Bold"/>
                </a:rPr>
                <a:t>DECA Stock Market Game run down (10 mins) </a:t>
              </a: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3199F0C6-B994-4ED1-9B9E-CC141B22A808}"/>
              </a:ext>
            </a:extLst>
          </p:cNvPr>
          <p:cNvGrpSpPr/>
          <p:nvPr/>
        </p:nvGrpSpPr>
        <p:grpSpPr>
          <a:xfrm>
            <a:off x="987758" y="2940909"/>
            <a:ext cx="16292651" cy="2104004"/>
            <a:chOff x="-6256803" y="836309"/>
            <a:chExt cx="11776921" cy="2805340"/>
          </a:xfrm>
        </p:grpSpPr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C167D55C-D61C-4D67-B723-A1E3CCD91CD0}"/>
                </a:ext>
              </a:extLst>
            </p:cNvPr>
            <p:cNvSpPr txBox="1"/>
            <p:nvPr/>
          </p:nvSpPr>
          <p:spPr>
            <a:xfrm>
              <a:off x="0" y="836309"/>
              <a:ext cx="5520118" cy="454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endParaRPr lang="en-US" sz="2099" spc="83" dirty="0">
                <a:solidFill>
                  <a:srgbClr val="292929"/>
                </a:solidFill>
                <a:latin typeface="Aileron Regular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F176316-41EA-43BD-AD54-B758901DC52C}"/>
                </a:ext>
              </a:extLst>
            </p:cNvPr>
            <p:cNvSpPr txBox="1"/>
            <p:nvPr/>
          </p:nvSpPr>
          <p:spPr>
            <a:xfrm>
              <a:off x="-6256803" y="3015666"/>
              <a:ext cx="11732068" cy="625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200" spc="110" dirty="0">
                  <a:latin typeface="Aileron Regular Bold"/>
                </a:rPr>
                <a:t>SIFMA Foundation resources (10 mins)</a:t>
              </a:r>
            </a:p>
          </p:txBody>
        </p:sp>
      </p:grpSp>
      <p:sp>
        <p:nvSpPr>
          <p:cNvPr id="33" name="TextBox 14">
            <a:extLst>
              <a:ext uri="{FF2B5EF4-FFF2-40B4-BE49-F238E27FC236}">
                <a16:creationId xmlns:a16="http://schemas.microsoft.com/office/drawing/2014/main" id="{42891699-0BE3-4356-B423-AF51A3CA445A}"/>
              </a:ext>
            </a:extLst>
          </p:cNvPr>
          <p:cNvSpPr txBox="1"/>
          <p:nvPr/>
        </p:nvSpPr>
        <p:spPr>
          <a:xfrm>
            <a:off x="1007591" y="5395999"/>
            <a:ext cx="16230600" cy="72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spc="83" dirty="0">
                <a:solidFill>
                  <a:srgbClr val="292929"/>
                </a:solidFill>
                <a:latin typeface="Aileron Regular"/>
              </a:rPr>
              <a:t>Teacher Support Center, Google Classroom, YouTube, Stock Market Game Teachers Facebook Group </a:t>
            </a:r>
          </a:p>
          <a:p>
            <a:pPr>
              <a:lnSpc>
                <a:spcPts val="2939"/>
              </a:lnSpc>
            </a:pPr>
            <a:r>
              <a:rPr lang="en-US" sz="2400" i="1" spc="83" dirty="0">
                <a:solidFill>
                  <a:schemeClr val="accent1"/>
                </a:solidFill>
                <a:latin typeface="Aileron Regular"/>
              </a:rPr>
              <a:t>&amp; NEW hybrid/remote learning resources coming this fall!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6AE499DA-F402-43CA-AE33-C33AB42B0A6F}"/>
              </a:ext>
            </a:extLst>
          </p:cNvPr>
          <p:cNvSpPr txBox="1"/>
          <p:nvPr/>
        </p:nvSpPr>
        <p:spPr>
          <a:xfrm>
            <a:off x="1049809" y="6593606"/>
            <a:ext cx="16230600" cy="46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200" spc="110" dirty="0">
                <a:latin typeface="Aileron Regular Bold"/>
              </a:rPr>
              <a:t>Q &amp; A (5-10 mins)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0958F078-E1DA-4EAA-855B-4CAA7102DF5F}"/>
              </a:ext>
            </a:extLst>
          </p:cNvPr>
          <p:cNvSpPr txBox="1"/>
          <p:nvPr/>
        </p:nvSpPr>
        <p:spPr>
          <a:xfrm>
            <a:off x="1049809" y="7236047"/>
            <a:ext cx="16230600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spc="83" dirty="0">
                <a:solidFill>
                  <a:srgbClr val="292929"/>
                </a:solidFill>
                <a:latin typeface="Aileron Regular"/>
              </a:rPr>
              <a:t>Ask away!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49098" y="1257300"/>
            <a:ext cx="7710301" cy="290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DECA </a:t>
            </a:r>
          </a:p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Stock Market Game (SMG)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0370208" y="4587487"/>
            <a:ext cx="688909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D</a:t>
            </a:r>
            <a:r>
              <a:rPr lang="en-US" sz="2400" i="0" u="none" strike="noStrike" baseline="0" dirty="0">
                <a:solidFill>
                  <a:srgbClr val="221E1F"/>
                </a:solidFill>
                <a:latin typeface="Aileron Regular" panose="020B0604020202020204" charset="0"/>
              </a:rPr>
              <a:t>evelop &amp; manage $100,000 virtual investment portfolio – stocks, bonds &amp; mutual funds. 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i="0" u="none" strike="noStrike" baseline="0" dirty="0">
                <a:solidFill>
                  <a:srgbClr val="221E1F"/>
                </a:solidFill>
                <a:latin typeface="Aileron Regular" panose="020B0604020202020204" charset="0"/>
              </a:rPr>
              <a:t>Completely online 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i="0" u="none" strike="noStrike" baseline="0" dirty="0">
                <a:solidFill>
                  <a:srgbClr val="221E1F"/>
                </a:solidFill>
                <a:latin typeface="Aileron Regular" panose="020B0604020202020204" charset="0"/>
              </a:rPr>
              <a:t>21st </a:t>
            </a:r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century skills – c</a:t>
            </a:r>
            <a:r>
              <a:rPr lang="en-US" sz="2400" i="0" u="none" strike="noStrike" baseline="0" dirty="0">
                <a:solidFill>
                  <a:srgbClr val="221E1F"/>
                </a:solidFill>
                <a:latin typeface="Aileron Regular" panose="020B0604020202020204" charset="0"/>
              </a:rPr>
              <a:t>ritical thinking, communication, collaboration &amp; creativity 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F</a:t>
            </a:r>
            <a:r>
              <a:rPr lang="en-US" sz="2400" i="0" u="none" strike="noStrike" baseline="0" dirty="0">
                <a:solidFill>
                  <a:srgbClr val="221E1F"/>
                </a:solidFill>
                <a:latin typeface="Aileron Regular" panose="020B0604020202020204" charset="0"/>
              </a:rPr>
              <a:t>inancially independent futures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Register:  </a:t>
            </a:r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  <a:hlinkClick r:id="rId3"/>
              </a:rPr>
              <a:t>http://deca.smgww.org/#/</a:t>
            </a:r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F59E0-D28E-409F-ADF3-A610BB34F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7" y="151429"/>
            <a:ext cx="8872115" cy="8872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9809" y="269850"/>
            <a:ext cx="16476191" cy="917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000" dirty="0">
                <a:solidFill>
                  <a:srgbClr val="FFFFFF"/>
                </a:solidFill>
                <a:latin typeface="Aileron Heavy"/>
              </a:rPr>
              <a:t>SMG National Rules &amp; DECA SMG Rules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187730" y="1257990"/>
            <a:ext cx="1620034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i="1" dirty="0">
                <a:solidFill>
                  <a:srgbClr val="221E1F"/>
                </a:solidFill>
                <a:latin typeface="Aileron Regular" panose="020B0604020202020204" charset="0"/>
              </a:rPr>
              <a:t>Know both!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7" name="Picture 16" descr="A screenshot of a newspaper&#10;&#10;Description automatically generated">
            <a:extLst>
              <a:ext uri="{FF2B5EF4-FFF2-40B4-BE49-F238E27FC236}">
                <a16:creationId xmlns:a16="http://schemas.microsoft.com/office/drawing/2014/main" id="{56A3FFB9-0B9C-431F-ADAE-C030B8641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10" y="1871050"/>
            <a:ext cx="5210704" cy="7263406"/>
          </a:xfrm>
          <a:prstGeom prst="rect">
            <a:avLst/>
          </a:prstGeom>
        </p:spPr>
      </p:pic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E4CC78-338F-4F7D-A769-5B5E031E7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1" y="1871050"/>
            <a:ext cx="7981852" cy="72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7241" y="327943"/>
            <a:ext cx="9590759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8000" dirty="0">
                <a:solidFill>
                  <a:srgbClr val="FFFFFF"/>
                </a:solidFill>
                <a:latin typeface="Aileron Heavy"/>
              </a:rPr>
              <a:t>DECA SMG Rules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077241" y="1289304"/>
            <a:ext cx="16200347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View here: </a:t>
            </a: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  <a:hlinkClick r:id="rId3"/>
              </a:rPr>
              <a:t>https://www.deca.org/wp-content/uploads/2020/06/HS_SMG_Guidelines.pdf</a:t>
            </a: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 </a:t>
            </a:r>
          </a:p>
          <a:p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1-3 DECA students per team</a:t>
            </a:r>
          </a:p>
          <a:p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20% Maximum Equity- cannot invest more than 20% of Total Equity in any one security (automatically system enforced)</a:t>
            </a:r>
          </a:p>
          <a:p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Asset Diversification- invest $10,000 in each of the 3 asset classes (stocks, bonds &amp; mutual funds) by deadline &amp; maintain for the duration of the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Ex</a:t>
            </a:r>
            <a:r>
              <a:rPr lang="en-US" sz="2800" i="1" dirty="0">
                <a:solidFill>
                  <a:srgbClr val="221E1F"/>
                </a:solidFill>
                <a:latin typeface="Aileron Regular" panose="020B0604020202020204" charset="0"/>
              </a:rPr>
              <a:t>:  If a team’s value of investment in bonds drops below $10,000, the team must purchase more bonds to bring the value back up to $10,000.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Distinct portfolios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Periodic portfolio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1E1F"/>
                </a:solidFill>
                <a:latin typeface="Aileron Regular" panose="020B0604020202020204" charset="0"/>
              </a:rPr>
              <a:t>Disqualification </a:t>
            </a:r>
            <a:r>
              <a:rPr lang="en-US" sz="4400" dirty="0">
                <a:solidFill>
                  <a:srgbClr val="221E1F"/>
                </a:solidFill>
                <a:latin typeface="Aileron Regular" panose="020B060402020202020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976" y="1257300"/>
            <a:ext cx="994562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8000" dirty="0">
                <a:solidFill>
                  <a:srgbClr val="FFFFFF"/>
                </a:solidFill>
                <a:latin typeface="Aileron Heavy"/>
              </a:rPr>
              <a:t>Important Dates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569976" y="2601602"/>
            <a:ext cx="1771192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21E1F"/>
                </a:solidFill>
                <a:latin typeface="Aileron Regular" panose="020B0604020202020204" charset="0"/>
              </a:rPr>
              <a:t>Competition Begins</a:t>
            </a:r>
            <a:r>
              <a:rPr lang="en-US" sz="3600" dirty="0">
                <a:solidFill>
                  <a:srgbClr val="221E1F"/>
                </a:solidFill>
                <a:latin typeface="Aileron Regular" panose="020B0604020202020204" charset="0"/>
              </a:rPr>
              <a:t>: Monday, September 14, 9:30 am 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21E1F"/>
                </a:solidFill>
                <a:latin typeface="Aileron Regular" panose="020B0604020202020204" charset="0"/>
              </a:rPr>
              <a:t>Student Name Submission</a:t>
            </a:r>
            <a:r>
              <a:rPr lang="en-US" sz="3600" dirty="0">
                <a:solidFill>
                  <a:srgbClr val="221E1F"/>
                </a:solidFill>
                <a:latin typeface="Aileron Regular" panose="020B0604020202020204" charset="0"/>
              </a:rPr>
              <a:t>: Friday, October 16</a:t>
            </a:r>
          </a:p>
          <a:p>
            <a:endParaRPr lang="en-US" sz="36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21E1F"/>
                </a:solidFill>
                <a:latin typeface="Aileron Regular" panose="020B0604020202020204" charset="0"/>
              </a:rPr>
              <a:t>Asset Diversification</a:t>
            </a:r>
            <a:r>
              <a:rPr lang="en-US" sz="3600" dirty="0">
                <a:solidFill>
                  <a:srgbClr val="221E1F"/>
                </a:solidFill>
                <a:latin typeface="Aileron Regular" panose="020B0604020202020204" charset="0"/>
              </a:rPr>
              <a:t>: Friday, October 30, 4 pm ET — Friday, December 18, 4 pm ET</a:t>
            </a:r>
          </a:p>
          <a:p>
            <a:endParaRPr lang="en-US" sz="36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21E1F"/>
                </a:solidFill>
                <a:latin typeface="Aileron Regular" panose="020B0604020202020204" charset="0"/>
              </a:rPr>
              <a:t>Competition Ends</a:t>
            </a:r>
            <a:r>
              <a:rPr lang="en-US" sz="3600" dirty="0">
                <a:solidFill>
                  <a:srgbClr val="221E1F"/>
                </a:solidFill>
                <a:latin typeface="Aileron Regular" panose="020B0604020202020204" charset="0"/>
              </a:rPr>
              <a:t>: Friday, December 18, 4 pm ET</a:t>
            </a:r>
          </a:p>
          <a:p>
            <a:endParaRPr lang="en-US" sz="36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21E1F"/>
                </a:solidFill>
                <a:latin typeface="Aileron Regular" panose="020B0604020202020204" charset="0"/>
              </a:rPr>
              <a:t>Portfolio Deletion</a:t>
            </a:r>
            <a:r>
              <a:rPr lang="en-US" sz="3600" dirty="0">
                <a:solidFill>
                  <a:srgbClr val="221E1F"/>
                </a:solidFill>
                <a:latin typeface="Aileron Regular" panose="020B0604020202020204" charset="0"/>
              </a:rPr>
              <a:t>: Monday, February 15, 2021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49098" y="1257300"/>
            <a:ext cx="7710301" cy="929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ICDC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0373256" y="2504383"/>
            <a:ext cx="688909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Ranking- portfolio’s </a:t>
            </a:r>
            <a:r>
              <a:rPr lang="en-US" sz="2400" i="1" dirty="0">
                <a:solidFill>
                  <a:srgbClr val="221E1F"/>
                </a:solidFill>
                <a:latin typeface="Aileron Regular" panose="020B0604020202020204" charset="0"/>
              </a:rPr>
              <a:t>Percent Return </a:t>
            </a:r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as compared to </a:t>
            </a:r>
            <a:r>
              <a:rPr lang="en-US" sz="2400" i="1" dirty="0">
                <a:solidFill>
                  <a:srgbClr val="221E1F"/>
                </a:solidFill>
                <a:latin typeface="Aileron Regular" panose="020B0604020202020204" charset="0"/>
              </a:rPr>
              <a:t>S&amp;P 500 Growth </a:t>
            </a:r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during competition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The top 25 teams from each region will qualify</a:t>
            </a: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*if followed all SMG National &amp; DECA SMG rules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Written document describing the investment project (10 pages max)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Oral presentation (15 mins max) </a:t>
            </a:r>
          </a:p>
          <a:p>
            <a:endParaRPr lang="en-US" sz="2400" dirty="0">
              <a:solidFill>
                <a:srgbClr val="221E1F"/>
              </a:solidFill>
              <a:latin typeface="Aileron Regular" panose="020B0604020202020204" charset="0"/>
            </a:endParaRPr>
          </a:p>
          <a:p>
            <a:r>
              <a:rPr lang="en-US" sz="2400" dirty="0">
                <a:solidFill>
                  <a:srgbClr val="221E1F"/>
                </a:solidFill>
                <a:latin typeface="Aileron Regular" panose="020B0604020202020204" charset="0"/>
              </a:rPr>
              <a:t>Panel of judges will evaluate the presentation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7" name="Picture 16" descr="A person and text&#10;&#10;Description automatically generated">
            <a:extLst>
              <a:ext uri="{FF2B5EF4-FFF2-40B4-BE49-F238E27FC236}">
                <a16:creationId xmlns:a16="http://schemas.microsoft.com/office/drawing/2014/main" id="{5BE47165-02A5-4BEE-B0B5-61C564CF7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80" y="1255180"/>
            <a:ext cx="74676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75148" y="868952"/>
            <a:ext cx="6414772" cy="290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Teacher Support Center</a:t>
            </a:r>
          </a:p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(TSC)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257300"/>
            <a:ext cx="8627929" cy="584542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349098" y="3751585"/>
            <a:ext cx="7253101" cy="432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spc="83" dirty="0">
                <a:solidFill>
                  <a:srgbClr val="292929"/>
                </a:solidFill>
                <a:latin typeface="Aileron Regular"/>
              </a:rPr>
              <a:t>Warehouse! Houses all our curriculum &amp; supporting resources</a:t>
            </a:r>
          </a:p>
          <a:p>
            <a:pPr>
              <a:lnSpc>
                <a:spcPts val="3359"/>
              </a:lnSpc>
            </a:pPr>
            <a:endParaRPr lang="en-US" sz="2400" spc="96" dirty="0">
              <a:solidFill>
                <a:srgbClr val="292929"/>
              </a:solidFill>
              <a:latin typeface="Aileron Regular"/>
              <a:hlinkClick r:id="rId4"/>
            </a:endParaRPr>
          </a:p>
          <a:p>
            <a:pPr>
              <a:lnSpc>
                <a:spcPts val="3359"/>
              </a:lnSpc>
            </a:pPr>
            <a:r>
              <a:rPr lang="en-US" sz="2400" spc="96" dirty="0">
                <a:solidFill>
                  <a:srgbClr val="292929"/>
                </a:solidFill>
                <a:latin typeface="Aileron Regular"/>
              </a:rPr>
              <a:t>Visit: </a:t>
            </a:r>
            <a:r>
              <a:rPr lang="en-US" sz="2400" spc="96" dirty="0">
                <a:solidFill>
                  <a:srgbClr val="292929"/>
                </a:solidFill>
                <a:latin typeface="Aileron Regular"/>
                <a:hlinkClick r:id="rId4"/>
              </a:rPr>
              <a:t>www.stockmarketgame.org</a:t>
            </a:r>
            <a:br>
              <a:rPr lang="en-US" sz="2400" spc="96" dirty="0">
                <a:solidFill>
                  <a:srgbClr val="292929"/>
                </a:solidFill>
                <a:latin typeface="Aileron Regular"/>
              </a:rPr>
            </a:br>
            <a:r>
              <a:rPr lang="en-US" sz="2400" spc="96" dirty="0">
                <a:solidFill>
                  <a:srgbClr val="292929"/>
                </a:solidFill>
                <a:latin typeface="Aileron Regular"/>
              </a:rPr>
              <a:t>Log in with advisor ID/password </a:t>
            </a:r>
          </a:p>
          <a:p>
            <a:pPr>
              <a:lnSpc>
                <a:spcPts val="3359"/>
              </a:lnSpc>
            </a:pPr>
            <a:endParaRPr lang="en-US" sz="2400" spc="96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400" spc="96" dirty="0">
                <a:solidFill>
                  <a:srgbClr val="292929"/>
                </a:solidFill>
                <a:latin typeface="Aileron Regular"/>
              </a:rPr>
              <a:t>Start Here- national webinars, training videos, rules, core lessons</a:t>
            </a:r>
          </a:p>
          <a:p>
            <a:pPr>
              <a:lnSpc>
                <a:spcPts val="3359"/>
              </a:lnSpc>
            </a:pPr>
            <a:endParaRPr lang="en-US" sz="2400" spc="96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Curriculum- filter by grade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49099" y="1257300"/>
            <a:ext cx="6414772" cy="191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FFFF"/>
                </a:solidFill>
                <a:latin typeface="Aileron Heavy"/>
              </a:rPr>
              <a:t>Google Classroom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53738"/>
            <a:ext cx="18288000" cy="11332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645217" y="9736984"/>
            <a:ext cx="614083" cy="152400"/>
            <a:chOff x="0" y="0"/>
            <a:chExt cx="1729668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729668" cy="434340"/>
            </a:xfrm>
            <a:custGeom>
              <a:avLst/>
              <a:gdLst/>
              <a:ahLst/>
              <a:cxnLst/>
              <a:rect l="l" t="t" r="r" b="b"/>
              <a:pathLst>
                <a:path w="1729668" h="434340">
                  <a:moveTo>
                    <a:pt x="1711888" y="187960"/>
                  </a:moveTo>
                  <a:lnTo>
                    <a:pt x="1450268" y="11430"/>
                  </a:lnTo>
                  <a:cubicBezTo>
                    <a:pt x="1432488" y="0"/>
                    <a:pt x="1409628" y="3810"/>
                    <a:pt x="1396928" y="21590"/>
                  </a:cubicBezTo>
                  <a:cubicBezTo>
                    <a:pt x="1385498" y="39370"/>
                    <a:pt x="1389308" y="62230"/>
                    <a:pt x="1407088" y="74930"/>
                  </a:cubicBezTo>
                  <a:lnTo>
                    <a:pt x="156583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65838" y="257810"/>
                  </a:lnTo>
                  <a:lnTo>
                    <a:pt x="1407088" y="364490"/>
                  </a:lnTo>
                  <a:cubicBezTo>
                    <a:pt x="1389308" y="375920"/>
                    <a:pt x="1385498" y="400050"/>
                    <a:pt x="1396928" y="417830"/>
                  </a:cubicBezTo>
                  <a:cubicBezTo>
                    <a:pt x="1404548" y="429260"/>
                    <a:pt x="1415978" y="434340"/>
                    <a:pt x="1428678" y="434340"/>
                  </a:cubicBezTo>
                  <a:cubicBezTo>
                    <a:pt x="1436298" y="434340"/>
                    <a:pt x="1443918" y="431800"/>
                    <a:pt x="1450268" y="427990"/>
                  </a:cubicBezTo>
                  <a:lnTo>
                    <a:pt x="1713158" y="251460"/>
                  </a:lnTo>
                  <a:cubicBezTo>
                    <a:pt x="1723318" y="243840"/>
                    <a:pt x="1729668" y="232410"/>
                    <a:pt x="1729668" y="219710"/>
                  </a:cubicBezTo>
                  <a:cubicBezTo>
                    <a:pt x="1729668" y="207010"/>
                    <a:pt x="1723318" y="195580"/>
                    <a:pt x="1711888" y="18796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370432" y="1028700"/>
            <a:ext cx="867576" cy="228600"/>
            <a:chOff x="0" y="0"/>
            <a:chExt cx="1156768" cy="304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04800" cy="304800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51968" y="0"/>
              <a:ext cx="304800" cy="304800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25984" y="0"/>
              <a:ext cx="304800" cy="304800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92929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938" y="9258300"/>
            <a:ext cx="8792124" cy="904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1257300"/>
            <a:ext cx="9412676" cy="5718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349099" y="3763241"/>
            <a:ext cx="7024501" cy="475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95" dirty="0">
                <a:solidFill>
                  <a:srgbClr val="FFFFFF"/>
                </a:solidFill>
                <a:latin typeface="Aileron Regular Bold"/>
              </a:rPr>
              <a:t>Class code: ikgs52k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400" b="1" spc="83" dirty="0">
                <a:solidFill>
                  <a:srgbClr val="292929"/>
                </a:solidFill>
                <a:latin typeface="Aileron Regular"/>
              </a:rPr>
              <a:t>Storefront! Selection of our updated remote/hybrid learning resources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SMG Student Activity Packet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Pacing Calendar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  <a:p>
            <a:pPr>
              <a:lnSpc>
                <a:spcPts val="3359"/>
              </a:lnSpc>
            </a:pPr>
            <a:r>
              <a:rPr lang="en-US" sz="2399" spc="95" dirty="0">
                <a:solidFill>
                  <a:srgbClr val="292929"/>
                </a:solidFill>
                <a:latin typeface="Aileron Regular"/>
              </a:rPr>
              <a:t>Webinars- teachers &amp; students! (national)</a:t>
            </a:r>
          </a:p>
          <a:p>
            <a:pPr>
              <a:lnSpc>
                <a:spcPts val="3359"/>
              </a:lnSpc>
            </a:pPr>
            <a:endParaRPr lang="en-US" sz="2399" spc="95" dirty="0">
              <a:solidFill>
                <a:srgbClr val="292929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600</Words>
  <Application>Microsoft Office PowerPoint</Application>
  <PresentationFormat>Custom</PresentationFormat>
  <Paragraphs>124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Aileron Regular</vt:lpstr>
      <vt:lpstr>Source Sans Pro</vt:lpstr>
      <vt:lpstr>Aileron Regular Bold</vt:lpstr>
      <vt:lpstr>Calibri</vt:lpstr>
      <vt:lpstr>Aileron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PD</dc:title>
  <dc:creator>Quest, Carolyn</dc:creator>
  <cp:lastModifiedBy>Quest, Carolyn</cp:lastModifiedBy>
  <cp:revision>56</cp:revision>
  <dcterms:created xsi:type="dcterms:W3CDTF">2006-08-16T00:00:00Z</dcterms:created>
  <dcterms:modified xsi:type="dcterms:W3CDTF">2020-07-30T20:55:46Z</dcterms:modified>
  <dc:identifier>DAD_izgLX1s</dc:identifier>
</cp:coreProperties>
</file>